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8" r:id="rId7"/>
    <p:sldId id="269" r:id="rId8"/>
    <p:sldId id="275" r:id="rId9"/>
    <p:sldId id="262" r:id="rId10"/>
    <p:sldId id="265" r:id="rId11"/>
    <p:sldId id="266" r:id="rId12"/>
    <p:sldId id="267" r:id="rId13"/>
    <p:sldId id="270" r:id="rId14"/>
    <p:sldId id="272" r:id="rId15"/>
    <p:sldId id="274" r:id="rId16"/>
    <p:sldId id="276" r:id="rId17"/>
    <p:sldId id="27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24" d="100"/>
          <a:sy n="24" d="100"/>
        </p:scale>
        <p:origin x="-96" y="-3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CAE8D5-55E4-460E-8B6D-2BED647D5EA4}" type="datetimeFigureOut">
              <a:rPr lang="en-US" smtClean="0"/>
              <a:pPr/>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C1436-B6CD-4DB4-A677-90A47136F61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CAE8D5-55E4-460E-8B6D-2BED647D5EA4}" type="datetimeFigureOut">
              <a:rPr lang="en-US" smtClean="0"/>
              <a:pPr/>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C1436-B6CD-4DB4-A677-90A47136F61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CAE8D5-55E4-460E-8B6D-2BED647D5EA4}" type="datetimeFigureOut">
              <a:rPr lang="en-US" smtClean="0"/>
              <a:pPr/>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C1436-B6CD-4DB4-A677-90A47136F61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CAE8D5-55E4-460E-8B6D-2BED647D5EA4}" type="datetimeFigureOut">
              <a:rPr lang="en-US" smtClean="0"/>
              <a:pPr/>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C1436-B6CD-4DB4-A677-90A47136F61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CAE8D5-55E4-460E-8B6D-2BED647D5EA4}" type="datetimeFigureOut">
              <a:rPr lang="en-US" smtClean="0"/>
              <a:pPr/>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C1436-B6CD-4DB4-A677-90A47136F61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CAE8D5-55E4-460E-8B6D-2BED647D5EA4}" type="datetimeFigureOut">
              <a:rPr lang="en-US" smtClean="0"/>
              <a:pPr/>
              <a:t>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C1436-B6CD-4DB4-A677-90A47136F61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CAE8D5-55E4-460E-8B6D-2BED647D5EA4}" type="datetimeFigureOut">
              <a:rPr lang="en-US" smtClean="0"/>
              <a:pPr/>
              <a:t>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7C1436-B6CD-4DB4-A677-90A47136F61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CAE8D5-55E4-460E-8B6D-2BED647D5EA4}" type="datetimeFigureOut">
              <a:rPr lang="en-US" smtClean="0"/>
              <a:pPr/>
              <a:t>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7C1436-B6CD-4DB4-A677-90A47136F61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AE8D5-55E4-460E-8B6D-2BED647D5EA4}" type="datetimeFigureOut">
              <a:rPr lang="en-US" smtClean="0"/>
              <a:pPr/>
              <a:t>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7C1436-B6CD-4DB4-A677-90A47136F61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CAE8D5-55E4-460E-8B6D-2BED647D5EA4}" type="datetimeFigureOut">
              <a:rPr lang="en-US" smtClean="0"/>
              <a:pPr/>
              <a:t>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C1436-B6CD-4DB4-A677-90A47136F61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CAE8D5-55E4-460E-8B6D-2BED647D5EA4}" type="datetimeFigureOut">
              <a:rPr lang="en-US" smtClean="0"/>
              <a:pPr/>
              <a:t>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C1436-B6CD-4DB4-A677-90A47136F61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CAE8D5-55E4-460E-8B6D-2BED647D5EA4}" type="datetimeFigureOut">
              <a:rPr lang="en-US" smtClean="0"/>
              <a:pPr/>
              <a:t>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7C1436-B6CD-4DB4-A677-90A47136F61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hyperlink" Target="http://en.wikipedia.org/wiki/Chromatic_scale" TargetMode="External"/><Relationship Id="rId4" Type="http://schemas.openxmlformats.org/officeDocument/2006/relationships/hyperlink" Target="http://en.wikipedia.org/wiki/Harmonica"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1371599"/>
          </a:xfrm>
        </p:spPr>
        <p:txBody>
          <a:bodyPr>
            <a:normAutofit/>
          </a:bodyPr>
          <a:lstStyle/>
          <a:p>
            <a:r>
              <a:rPr lang="en-US" sz="3200" b="1" dirty="0" smtClean="0">
                <a:solidFill>
                  <a:srgbClr val="C00000"/>
                </a:solidFill>
              </a:rPr>
              <a:t>FREE REEDS </a:t>
            </a:r>
            <a:r>
              <a:rPr lang="en-US" sz="3200" b="1" dirty="0" err="1" smtClean="0">
                <a:solidFill>
                  <a:srgbClr val="C00000"/>
                </a:solidFill>
              </a:rPr>
              <a:t>vs</a:t>
            </a:r>
            <a:r>
              <a:rPr lang="en-US" sz="3200" b="1" dirty="0" smtClean="0">
                <a:solidFill>
                  <a:srgbClr val="C00000"/>
                </a:solidFill>
              </a:rPr>
              <a:t> BEATING REEDS</a:t>
            </a:r>
            <a:br>
              <a:rPr lang="en-US" sz="3200" b="1" dirty="0" smtClean="0">
                <a:solidFill>
                  <a:srgbClr val="C00000"/>
                </a:solidFill>
              </a:rPr>
            </a:br>
            <a:r>
              <a:rPr lang="en-US" sz="3200" b="1" dirty="0" smtClean="0">
                <a:solidFill>
                  <a:srgbClr val="C00000"/>
                </a:solidFill>
              </a:rPr>
              <a:t>INTRODUCTION TO THE HARMONICA</a:t>
            </a:r>
            <a:endParaRPr lang="en-US" sz="3200" b="1" dirty="0">
              <a:solidFill>
                <a:srgbClr val="C00000"/>
              </a:solidFill>
            </a:endParaRPr>
          </a:p>
        </p:txBody>
      </p:sp>
      <p:sp>
        <p:nvSpPr>
          <p:cNvPr id="3" name="Subtitle 2"/>
          <p:cNvSpPr>
            <a:spLocks noGrp="1"/>
          </p:cNvSpPr>
          <p:nvPr>
            <p:ph type="subTitle" idx="1"/>
          </p:nvPr>
        </p:nvSpPr>
        <p:spPr/>
        <p:txBody>
          <a:bodyPr/>
          <a:lstStyle/>
          <a:p>
            <a:endParaRPr lang="en-US" dirty="0"/>
          </a:p>
        </p:txBody>
      </p:sp>
      <p:sp>
        <p:nvSpPr>
          <p:cNvPr id="4" name="TextBox 3"/>
          <p:cNvSpPr txBox="1"/>
          <p:nvPr/>
        </p:nvSpPr>
        <p:spPr>
          <a:xfrm>
            <a:off x="0" y="381000"/>
            <a:ext cx="9144000" cy="457200"/>
          </a:xfrm>
          <a:prstGeom prst="rect">
            <a:avLst/>
          </a:prstGeom>
          <a:noFill/>
        </p:spPr>
        <p:txBody>
          <a:bodyPr wrap="square" rtlCol="0">
            <a:spAutoFit/>
          </a:bodyPr>
          <a:lstStyle/>
          <a:p>
            <a:r>
              <a:rPr lang="en-US" sz="2400" b="1" dirty="0" smtClean="0"/>
              <a:t>MUSIC 318  Mini-course on the Harmonica and Free-reed instruments</a:t>
            </a:r>
            <a:endParaRPr lang="en-US" sz="2400" b="1" dirty="0"/>
          </a:p>
        </p:txBody>
      </p:sp>
      <p:pic>
        <p:nvPicPr>
          <p:cNvPr id="5" name="Picture 4" descr="harmonica.jpg"/>
          <p:cNvPicPr>
            <a:picLocks noChangeAspect="1"/>
          </p:cNvPicPr>
          <p:nvPr/>
        </p:nvPicPr>
        <p:blipFill>
          <a:blip r:embed="rId2" cstate="print"/>
          <a:stretch>
            <a:fillRect/>
          </a:stretch>
        </p:blipFill>
        <p:spPr>
          <a:xfrm>
            <a:off x="5562600" y="3810000"/>
            <a:ext cx="3306845" cy="2528121"/>
          </a:xfrm>
          <a:prstGeom prst="rect">
            <a:avLst/>
          </a:prstGeom>
        </p:spPr>
      </p:pic>
      <p:pic>
        <p:nvPicPr>
          <p:cNvPr id="6" name="Picture 5" descr="clarinet.jpg"/>
          <p:cNvPicPr>
            <a:picLocks noChangeAspect="1"/>
          </p:cNvPicPr>
          <p:nvPr/>
        </p:nvPicPr>
        <p:blipFill>
          <a:blip r:embed="rId3" cstate="print"/>
          <a:stretch>
            <a:fillRect/>
          </a:stretch>
        </p:blipFill>
        <p:spPr>
          <a:xfrm>
            <a:off x="3048000" y="2438400"/>
            <a:ext cx="1905000" cy="1276350"/>
          </a:xfrm>
          <a:prstGeom prst="rect">
            <a:avLst/>
          </a:prstGeom>
        </p:spPr>
      </p:pic>
      <p:pic>
        <p:nvPicPr>
          <p:cNvPr id="7" name="Picture 6" descr="oboe reed.png"/>
          <p:cNvPicPr>
            <a:picLocks noChangeAspect="1"/>
          </p:cNvPicPr>
          <p:nvPr/>
        </p:nvPicPr>
        <p:blipFill>
          <a:blip r:embed="rId4" cstate="print"/>
          <a:stretch>
            <a:fillRect/>
          </a:stretch>
        </p:blipFill>
        <p:spPr>
          <a:xfrm>
            <a:off x="3352800" y="4238625"/>
            <a:ext cx="1743075" cy="2619375"/>
          </a:xfrm>
          <a:prstGeom prst="rect">
            <a:avLst/>
          </a:prstGeom>
        </p:spPr>
      </p:pic>
      <p:pic>
        <p:nvPicPr>
          <p:cNvPr id="8" name="Picture 7" descr="free reeds.png"/>
          <p:cNvPicPr>
            <a:picLocks noChangeAspect="1"/>
          </p:cNvPicPr>
          <p:nvPr/>
        </p:nvPicPr>
        <p:blipFill>
          <a:blip r:embed="rId5" cstate="print"/>
          <a:stretch>
            <a:fillRect/>
          </a:stretch>
        </p:blipFill>
        <p:spPr>
          <a:xfrm>
            <a:off x="0" y="3124200"/>
            <a:ext cx="2752725" cy="16573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b="1" dirty="0" smtClean="0">
                <a:solidFill>
                  <a:srgbClr val="FF0000"/>
                </a:solidFill>
              </a:rPr>
              <a:t>HARMONICA REEDS</a:t>
            </a:r>
            <a:endParaRPr lang="en-US" sz="3200" b="1" dirty="0">
              <a:solidFill>
                <a:srgbClr val="FF0000"/>
              </a:solidFill>
            </a:endParaRPr>
          </a:p>
        </p:txBody>
      </p:sp>
      <p:pic>
        <p:nvPicPr>
          <p:cNvPr id="3" name="Picture 2" descr="Fig 13 7 c FR.png"/>
          <p:cNvPicPr>
            <a:picLocks noChangeAspect="1"/>
          </p:cNvPicPr>
          <p:nvPr/>
        </p:nvPicPr>
        <p:blipFill>
          <a:blip r:embed="rId2" cstate="print"/>
          <a:stretch>
            <a:fillRect/>
          </a:stretch>
        </p:blipFill>
        <p:spPr>
          <a:xfrm>
            <a:off x="685800" y="2514601"/>
            <a:ext cx="2633471" cy="914400"/>
          </a:xfrm>
          <a:prstGeom prst="rect">
            <a:avLst/>
          </a:prstGeom>
        </p:spPr>
      </p:pic>
      <p:sp>
        <p:nvSpPr>
          <p:cNvPr id="5" name="TextBox 4"/>
          <p:cNvSpPr txBox="1"/>
          <p:nvPr/>
        </p:nvSpPr>
        <p:spPr>
          <a:xfrm>
            <a:off x="381000" y="3733800"/>
            <a:ext cx="2743200" cy="923330"/>
          </a:xfrm>
          <a:prstGeom prst="rect">
            <a:avLst/>
          </a:prstGeom>
          <a:noFill/>
        </p:spPr>
        <p:txBody>
          <a:bodyPr wrap="square" rtlCol="0">
            <a:spAutoFit/>
          </a:bodyPr>
          <a:lstStyle/>
          <a:p>
            <a:r>
              <a:rPr lang="en-US" b="1" dirty="0" smtClean="0"/>
              <a:t>A pair of reeds of opposite geometry closely coupled in a harmonica</a:t>
            </a:r>
            <a:endParaRPr lang="en-US" b="1" dirty="0"/>
          </a:p>
        </p:txBody>
      </p:sp>
      <p:sp>
        <p:nvSpPr>
          <p:cNvPr id="11" name="TextBox 10"/>
          <p:cNvSpPr txBox="1"/>
          <p:nvPr/>
        </p:nvSpPr>
        <p:spPr>
          <a:xfrm>
            <a:off x="3810000" y="1828800"/>
            <a:ext cx="5105400" cy="5078313"/>
          </a:xfrm>
          <a:prstGeom prst="rect">
            <a:avLst/>
          </a:prstGeom>
          <a:noFill/>
        </p:spPr>
        <p:txBody>
          <a:bodyPr wrap="square" rtlCol="0">
            <a:spAutoFit/>
          </a:bodyPr>
          <a:lstStyle/>
          <a:p>
            <a:r>
              <a:rPr lang="en-US" b="1" dirty="0" smtClean="0"/>
              <a:t>When the harmonica is blown, the sounding threshold pressure of the [-,+] reed is much lower than that of the[+,-} reed, so it is the [-,+[ reed that sounds, the other reed sounding when the harmonica is played by suction, partly because of acoustic impedance loading by the flow through the reeds and partly because the mean center of vibration of the [+,-]  reed  leaves a much more open channel than the [-,+] reed</a:t>
            </a:r>
            <a:r>
              <a:rPr lang="en-US" b="1" dirty="0" smtClean="0"/>
              <a:t>.</a:t>
            </a:r>
          </a:p>
          <a:p>
            <a:endParaRPr lang="en-US" b="1" dirty="0" smtClean="0"/>
          </a:p>
          <a:p>
            <a:r>
              <a:rPr lang="en-US" b="1" dirty="0" smtClean="0"/>
              <a:t>When the reed opens, air escapes through the reed slot and it releases a puff of air.  When it enters the reed slot it does not, so as it opens and closes it sends regular puffs of air (sound waves).</a:t>
            </a:r>
            <a:endParaRPr lang="en-US" b="1" dirty="0" smtClean="0"/>
          </a:p>
          <a:p>
            <a:endParaRPr lang="en-US" b="1" dirty="0" smtClean="0"/>
          </a:p>
          <a:p>
            <a:r>
              <a:rPr lang="en-US" b="1" dirty="0" smtClean="0"/>
              <a:t>The only notes that can be bent are those for which the other note on the same channel has a lower pitch than the note being played (Johnston, 1987].</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sz="2800" b="1" dirty="0" smtClean="0"/>
              <a:t>HARMONICA</a:t>
            </a:r>
            <a:endParaRPr lang="en-US" sz="2800" b="1" dirty="0"/>
          </a:p>
        </p:txBody>
      </p:sp>
      <p:pic>
        <p:nvPicPr>
          <p:cNvPr id="3" name="Picture 2" descr="harmonica.jpg"/>
          <p:cNvPicPr>
            <a:picLocks noChangeAspect="1"/>
          </p:cNvPicPr>
          <p:nvPr/>
        </p:nvPicPr>
        <p:blipFill>
          <a:blip r:embed="rId2" cstate="print"/>
          <a:stretch>
            <a:fillRect/>
          </a:stretch>
        </p:blipFill>
        <p:spPr>
          <a:xfrm>
            <a:off x="304800" y="914400"/>
            <a:ext cx="3764045" cy="2819400"/>
          </a:xfrm>
          <a:prstGeom prst="rect">
            <a:avLst/>
          </a:prstGeom>
        </p:spPr>
      </p:pic>
      <p:pic>
        <p:nvPicPr>
          <p:cNvPr id="5" name="Picture 4" descr="Harmonic exploded view.jpg"/>
          <p:cNvPicPr>
            <a:picLocks noChangeAspect="1"/>
          </p:cNvPicPr>
          <p:nvPr/>
        </p:nvPicPr>
        <p:blipFill>
          <a:blip r:embed="rId3" cstate="print"/>
          <a:stretch>
            <a:fillRect/>
          </a:stretch>
        </p:blipFill>
        <p:spPr>
          <a:xfrm>
            <a:off x="4267200" y="990600"/>
            <a:ext cx="4495800" cy="3321090"/>
          </a:xfrm>
          <a:prstGeom prst="rect">
            <a:avLst/>
          </a:prstGeom>
        </p:spPr>
      </p:pic>
      <p:pic>
        <p:nvPicPr>
          <p:cNvPr id="7" name="Picture 6" descr="Harmonica Johnston.jpg"/>
          <p:cNvPicPr>
            <a:picLocks noChangeAspect="1"/>
          </p:cNvPicPr>
          <p:nvPr/>
        </p:nvPicPr>
        <p:blipFill>
          <a:blip r:embed="rId4" cstate="print"/>
          <a:stretch>
            <a:fillRect/>
          </a:stretch>
        </p:blipFill>
        <p:spPr>
          <a:xfrm>
            <a:off x="228600" y="4267200"/>
            <a:ext cx="8276943" cy="2209800"/>
          </a:xfrm>
          <a:prstGeom prst="rect">
            <a:avLst/>
          </a:prstGeom>
        </p:spPr>
      </p:pic>
      <p:sp>
        <p:nvSpPr>
          <p:cNvPr id="8" name="TextBox 7"/>
          <p:cNvSpPr txBox="1"/>
          <p:nvPr/>
        </p:nvSpPr>
        <p:spPr>
          <a:xfrm>
            <a:off x="0" y="3429000"/>
            <a:ext cx="4191000" cy="369332"/>
          </a:xfrm>
          <a:prstGeom prst="rect">
            <a:avLst/>
          </a:prstGeom>
          <a:noFill/>
        </p:spPr>
        <p:txBody>
          <a:bodyPr wrap="square" rtlCol="0">
            <a:spAutoFit/>
          </a:bodyPr>
          <a:lstStyle/>
          <a:p>
            <a:r>
              <a:rPr lang="en-US" dirty="0" smtClean="0"/>
              <a:t>   </a:t>
            </a:r>
            <a:r>
              <a:rPr lang="en-US" b="1" dirty="0" smtClean="0"/>
              <a:t>TEN-HOLE DIATONIC HARMONICA</a:t>
            </a:r>
            <a:endParaRPr lang="en-US" dirty="0"/>
          </a:p>
        </p:txBody>
      </p:sp>
      <p:sp>
        <p:nvSpPr>
          <p:cNvPr id="9" name="TextBox 8"/>
          <p:cNvSpPr txBox="1"/>
          <p:nvPr/>
        </p:nvSpPr>
        <p:spPr>
          <a:xfrm>
            <a:off x="381000" y="6172200"/>
            <a:ext cx="8153400" cy="369332"/>
          </a:xfrm>
          <a:prstGeom prst="rect">
            <a:avLst/>
          </a:prstGeom>
          <a:noFill/>
        </p:spPr>
        <p:txBody>
          <a:bodyPr wrap="square" rtlCol="0">
            <a:spAutoFit/>
          </a:bodyPr>
          <a:lstStyle/>
          <a:p>
            <a:r>
              <a:rPr lang="en-US" b="1" dirty="0" smtClean="0"/>
              <a:t>NOTES OBTAINED BY BLOWING OR DRAWING AT THE TEN HOLES</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B050"/>
                </a:solidFill>
              </a:rPr>
              <a:t>CHROMATIC HARMONICA</a:t>
            </a:r>
            <a:endParaRPr lang="en-US" sz="3200" b="1" dirty="0">
              <a:solidFill>
                <a:srgbClr val="00B050"/>
              </a:solidFill>
            </a:endParaRPr>
          </a:p>
        </p:txBody>
      </p:sp>
      <p:pic>
        <p:nvPicPr>
          <p:cNvPr id="3" name="Picture 2" descr="chromatic harmonica.png"/>
          <p:cNvPicPr>
            <a:picLocks noChangeAspect="1"/>
          </p:cNvPicPr>
          <p:nvPr/>
        </p:nvPicPr>
        <p:blipFill>
          <a:blip r:embed="rId2" cstate="print"/>
          <a:stretch>
            <a:fillRect/>
          </a:stretch>
        </p:blipFill>
        <p:spPr>
          <a:xfrm>
            <a:off x="6553200" y="1828800"/>
            <a:ext cx="1889760" cy="1143000"/>
          </a:xfrm>
          <a:prstGeom prst="rect">
            <a:avLst/>
          </a:prstGeom>
        </p:spPr>
      </p:pic>
      <p:pic>
        <p:nvPicPr>
          <p:cNvPr id="4" name="Picture 3" descr="Chromonica.jpg"/>
          <p:cNvPicPr>
            <a:picLocks noChangeAspect="1"/>
          </p:cNvPicPr>
          <p:nvPr/>
        </p:nvPicPr>
        <p:blipFill>
          <a:blip r:embed="rId3" cstate="print"/>
          <a:stretch>
            <a:fillRect/>
          </a:stretch>
        </p:blipFill>
        <p:spPr>
          <a:xfrm>
            <a:off x="609600" y="1905000"/>
            <a:ext cx="3429000" cy="889000"/>
          </a:xfrm>
          <a:prstGeom prst="rect">
            <a:avLst/>
          </a:prstGeom>
        </p:spPr>
      </p:pic>
      <p:sp>
        <p:nvSpPr>
          <p:cNvPr id="5" name="TextBox 4"/>
          <p:cNvSpPr txBox="1"/>
          <p:nvPr/>
        </p:nvSpPr>
        <p:spPr>
          <a:xfrm>
            <a:off x="304800" y="3124200"/>
            <a:ext cx="8534400" cy="3416320"/>
          </a:xfrm>
          <a:prstGeom prst="rect">
            <a:avLst/>
          </a:prstGeom>
          <a:noFill/>
        </p:spPr>
        <p:txBody>
          <a:bodyPr wrap="square" rtlCol="0">
            <a:spAutoFit/>
          </a:bodyPr>
          <a:lstStyle/>
          <a:p>
            <a:r>
              <a:rPr lang="en-US" dirty="0" smtClean="0"/>
              <a:t>The </a:t>
            </a:r>
            <a:r>
              <a:rPr lang="en-US" b="1" dirty="0" smtClean="0"/>
              <a:t>chromatic harmonica</a:t>
            </a:r>
            <a:r>
              <a:rPr lang="en-US" dirty="0" smtClean="0"/>
              <a:t> is a type of </a:t>
            </a:r>
            <a:r>
              <a:rPr lang="en-US" dirty="0" smtClean="0">
                <a:hlinkClick r:id="rId4" action="ppaction://hlinkfile" tooltip="Harmonica"/>
              </a:rPr>
              <a:t>harmonica</a:t>
            </a:r>
            <a:r>
              <a:rPr lang="en-US" dirty="0" smtClean="0"/>
              <a:t> that uses a button-activated sliding bar to redirect air from the hole in the mouthpiece to the selected reed-plate desired. When the button is not pressed, an altered diatonic major scale of the key of the harmonica is available, while depressing the button accesses the same scale a semi-tone higher in each hole. Thus, the instrument is capable of playing the 12 notes of the Western chromatic scale. </a:t>
            </a:r>
          </a:p>
          <a:p>
            <a:endParaRPr lang="en-US" dirty="0" smtClean="0"/>
          </a:p>
          <a:p>
            <a:r>
              <a:rPr lang="en-US" dirty="0" smtClean="0"/>
              <a:t>Chromatic harmonicas are usually 12, 14 or 16 holes long. The 12-hole chromatic is available in 12 keys, but because the entire </a:t>
            </a:r>
            <a:r>
              <a:rPr lang="en-US" dirty="0" smtClean="0">
                <a:hlinkClick r:id="rId5" action="ppaction://hlinkfile" tooltip="Chromatic scale"/>
              </a:rPr>
              <a:t>chromatic scale</a:t>
            </a:r>
            <a:r>
              <a:rPr lang="en-US" dirty="0" smtClean="0"/>
              <a:t> is available by definition, most professionals stick with the key of C—which is perhaps easier to remember, since slide in will automatically be the sharps of the associated note.</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458200" cy="914400"/>
          </a:xfrm>
        </p:spPr>
        <p:txBody>
          <a:bodyPr>
            <a:normAutofit/>
          </a:bodyPr>
          <a:lstStyle/>
          <a:p>
            <a:r>
              <a:rPr lang="en-US" sz="3200" b="1" dirty="0" smtClean="0">
                <a:solidFill>
                  <a:srgbClr val="C00000"/>
                </a:solidFill>
              </a:rPr>
              <a:t>HARMONICA REEDS COUPLED TO A RESONATOR</a:t>
            </a:r>
            <a:endParaRPr lang="en-US" sz="3200" b="1" dirty="0">
              <a:solidFill>
                <a:srgbClr val="C00000"/>
              </a:solidFill>
            </a:endParaRPr>
          </a:p>
        </p:txBody>
      </p:sp>
      <p:sp>
        <p:nvSpPr>
          <p:cNvPr id="3" name="TextBox 2"/>
          <p:cNvSpPr txBox="1"/>
          <p:nvPr/>
        </p:nvSpPr>
        <p:spPr>
          <a:xfrm>
            <a:off x="304800" y="1371600"/>
            <a:ext cx="8458200" cy="1938992"/>
          </a:xfrm>
          <a:prstGeom prst="rect">
            <a:avLst/>
          </a:prstGeom>
          <a:noFill/>
        </p:spPr>
        <p:txBody>
          <a:bodyPr wrap="square" rtlCol="0">
            <a:spAutoFit/>
          </a:bodyPr>
          <a:lstStyle/>
          <a:p>
            <a:r>
              <a:rPr lang="en-US" sz="2000" b="1" dirty="0" smtClean="0"/>
              <a:t>IN A HARMONICA, THE TWO REEDS ARE COUPLED THROUGH THE COMB CAVITY, WHICH IN TURN COUPLES TO THE VOCAL TRACT OF THE PLAYER.</a:t>
            </a:r>
          </a:p>
          <a:p>
            <a:endParaRPr lang="en-US" sz="2000" b="1" dirty="0" smtClean="0"/>
          </a:p>
          <a:p>
            <a:r>
              <a:rPr lang="en-US" sz="2000" b="1" dirty="0" smtClean="0"/>
              <a:t>NO RIGOROUS THEORY HAS YET BEEN FORMULATED, BUT A NUMBER OF EXPERIMENTS HAVE LED TO A REASONABLY GOOD UNDERSTANDING OF THE COUPLING PHENOMENON.</a:t>
            </a:r>
            <a:endParaRPr lang="en-US" sz="20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458200" cy="914400"/>
          </a:xfrm>
        </p:spPr>
        <p:txBody>
          <a:bodyPr>
            <a:normAutofit/>
          </a:bodyPr>
          <a:lstStyle/>
          <a:p>
            <a:r>
              <a:rPr lang="en-US" sz="3200" b="1" dirty="0" smtClean="0">
                <a:solidFill>
                  <a:srgbClr val="C00000"/>
                </a:solidFill>
              </a:rPr>
              <a:t>HARMONICA REEDS COUPLED TO A RESONATOR</a:t>
            </a:r>
            <a:endParaRPr lang="en-US" sz="3200" b="1" dirty="0">
              <a:solidFill>
                <a:srgbClr val="C00000"/>
              </a:solidFill>
            </a:endParaRPr>
          </a:p>
        </p:txBody>
      </p:sp>
      <p:pic>
        <p:nvPicPr>
          <p:cNvPr id="4" name="Picture 3" descr="Johnston expt.jpg"/>
          <p:cNvPicPr>
            <a:picLocks noChangeAspect="1"/>
          </p:cNvPicPr>
          <p:nvPr/>
        </p:nvPicPr>
        <p:blipFill>
          <a:blip r:embed="rId2" cstate="print"/>
          <a:stretch>
            <a:fillRect/>
          </a:stretch>
        </p:blipFill>
        <p:spPr>
          <a:xfrm>
            <a:off x="-40236" y="2438400"/>
            <a:ext cx="5663075" cy="2971800"/>
          </a:xfrm>
          <a:prstGeom prst="rect">
            <a:avLst/>
          </a:prstGeom>
        </p:spPr>
      </p:pic>
      <p:pic>
        <p:nvPicPr>
          <p:cNvPr id="5" name="Picture 4" descr="Johnston data.jpg"/>
          <p:cNvPicPr>
            <a:picLocks noChangeAspect="1"/>
          </p:cNvPicPr>
          <p:nvPr/>
        </p:nvPicPr>
        <p:blipFill>
          <a:blip r:embed="rId3" cstate="print"/>
          <a:stretch>
            <a:fillRect/>
          </a:stretch>
        </p:blipFill>
        <p:spPr>
          <a:xfrm>
            <a:off x="5638800" y="1143000"/>
            <a:ext cx="3505200" cy="4958576"/>
          </a:xfrm>
          <a:prstGeom prst="rect">
            <a:avLst/>
          </a:prstGeom>
        </p:spPr>
      </p:pic>
      <p:sp>
        <p:nvSpPr>
          <p:cNvPr id="6" name="TextBox 5"/>
          <p:cNvSpPr txBox="1"/>
          <p:nvPr/>
        </p:nvSpPr>
        <p:spPr>
          <a:xfrm>
            <a:off x="304800" y="1219200"/>
            <a:ext cx="4724400" cy="923330"/>
          </a:xfrm>
          <a:prstGeom prst="rect">
            <a:avLst/>
          </a:prstGeom>
          <a:noFill/>
        </p:spPr>
        <p:txBody>
          <a:bodyPr wrap="square" rtlCol="0">
            <a:spAutoFit/>
          </a:bodyPr>
          <a:lstStyle/>
          <a:p>
            <a:r>
              <a:rPr lang="en-US" b="1" dirty="0" smtClean="0"/>
              <a:t>Johnston (1987)  studied a harmonic blown mechanically through a cylindrical resonator which simulated the vocal tract.</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458200" cy="914400"/>
          </a:xfrm>
        </p:spPr>
        <p:txBody>
          <a:bodyPr>
            <a:normAutofit/>
          </a:bodyPr>
          <a:lstStyle/>
          <a:p>
            <a:r>
              <a:rPr lang="en-US" sz="3200" b="1" dirty="0" smtClean="0">
                <a:solidFill>
                  <a:srgbClr val="C00000"/>
                </a:solidFill>
              </a:rPr>
              <a:t>HARMONICA REEDS COUPLED TO A RESONATOR</a:t>
            </a:r>
            <a:endParaRPr lang="en-US" sz="3200" b="1" dirty="0">
              <a:solidFill>
                <a:srgbClr val="C00000"/>
              </a:solidFill>
            </a:endParaRPr>
          </a:p>
        </p:txBody>
      </p:sp>
      <p:sp>
        <p:nvSpPr>
          <p:cNvPr id="7" name="TextBox 6"/>
          <p:cNvSpPr txBox="1"/>
          <p:nvPr/>
        </p:nvSpPr>
        <p:spPr>
          <a:xfrm>
            <a:off x="304800" y="1371600"/>
            <a:ext cx="8534400" cy="923330"/>
          </a:xfrm>
          <a:prstGeom prst="rect">
            <a:avLst/>
          </a:prstGeom>
          <a:noFill/>
        </p:spPr>
        <p:txBody>
          <a:bodyPr wrap="square" rtlCol="0">
            <a:spAutoFit/>
          </a:bodyPr>
          <a:lstStyle/>
          <a:p>
            <a:r>
              <a:rPr lang="en-US" dirty="0" smtClean="0"/>
              <a:t> Brock and </a:t>
            </a:r>
            <a:r>
              <a:rPr lang="en-US" dirty="0" err="1" smtClean="0"/>
              <a:t>Cottingham</a:t>
            </a:r>
            <a:r>
              <a:rPr lang="en-US" dirty="0" smtClean="0"/>
              <a:t> (2011) blew a harmonica through a small box resonator, and observed how the frequency changed with pressure with the draw reed taped and with it held in place with putty but still open to allow air to escape.</a:t>
            </a:r>
            <a:endParaRPr lang="en-US" dirty="0"/>
          </a:p>
        </p:txBody>
      </p:sp>
      <p:pic>
        <p:nvPicPr>
          <p:cNvPr id="8" name="Picture 7" descr="Brock.jpg"/>
          <p:cNvPicPr>
            <a:picLocks noChangeAspect="1"/>
          </p:cNvPicPr>
          <p:nvPr/>
        </p:nvPicPr>
        <p:blipFill>
          <a:blip r:embed="rId2" cstate="print"/>
          <a:stretch>
            <a:fillRect/>
          </a:stretch>
        </p:blipFill>
        <p:spPr>
          <a:xfrm>
            <a:off x="2911439" y="2438400"/>
            <a:ext cx="5927761" cy="429792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3200" b="1" dirty="0" smtClean="0">
                <a:solidFill>
                  <a:srgbClr val="C00000"/>
                </a:solidFill>
              </a:rPr>
              <a:t>RESEARCH ON HARMONICA ACOUSTICS</a:t>
            </a:r>
            <a:endParaRPr lang="en-US" sz="3200" b="1" dirty="0">
              <a:solidFill>
                <a:srgbClr val="C00000"/>
              </a:solidFill>
            </a:endParaRPr>
          </a:p>
        </p:txBody>
      </p:sp>
      <p:sp>
        <p:nvSpPr>
          <p:cNvPr id="3" name="TextBox 2"/>
          <p:cNvSpPr txBox="1"/>
          <p:nvPr/>
        </p:nvSpPr>
        <p:spPr>
          <a:xfrm>
            <a:off x="228600" y="1066800"/>
            <a:ext cx="8915400" cy="6186309"/>
          </a:xfrm>
          <a:prstGeom prst="rect">
            <a:avLst/>
          </a:prstGeom>
          <a:noFill/>
        </p:spPr>
        <p:txBody>
          <a:bodyPr wrap="square" rtlCol="0">
            <a:spAutoFit/>
          </a:bodyPr>
          <a:lstStyle/>
          <a:p>
            <a:r>
              <a:rPr lang="en-US" dirty="0" smtClean="0">
                <a:latin typeface="Arial"/>
                <a:cs typeface="Arial"/>
              </a:rPr>
              <a:t>● </a:t>
            </a:r>
            <a:r>
              <a:rPr lang="en-US" b="1" dirty="0" smtClean="0">
                <a:latin typeface="Arial"/>
                <a:cs typeface="Arial"/>
              </a:rPr>
              <a:t>H. </a:t>
            </a:r>
            <a:r>
              <a:rPr lang="en-US" b="1" dirty="0" err="1" smtClean="0">
                <a:latin typeface="Arial"/>
                <a:cs typeface="Arial"/>
              </a:rPr>
              <a:t>Bahnson</a:t>
            </a:r>
            <a:r>
              <a:rPr lang="en-US" b="1" dirty="0" smtClean="0">
                <a:latin typeface="Arial"/>
                <a:cs typeface="Arial"/>
              </a:rPr>
              <a:t>, J. </a:t>
            </a:r>
            <a:r>
              <a:rPr lang="en-US" b="1" dirty="0" err="1" smtClean="0">
                <a:latin typeface="Arial"/>
                <a:cs typeface="Arial"/>
              </a:rPr>
              <a:t>Antaki</a:t>
            </a:r>
            <a:r>
              <a:rPr lang="en-US" b="1" dirty="0" smtClean="0">
                <a:latin typeface="Arial"/>
                <a:cs typeface="Arial"/>
              </a:rPr>
              <a:t>, Q. Beery, University of Pittsburgh School of Medicine</a:t>
            </a:r>
          </a:p>
          <a:p>
            <a:r>
              <a:rPr lang="en-US" b="1" dirty="0" smtClean="0">
                <a:latin typeface="Arial"/>
                <a:cs typeface="Arial"/>
              </a:rPr>
              <a:t>       Their paper in </a:t>
            </a:r>
            <a:r>
              <a:rPr lang="en-US" b="1" i="1" dirty="0" err="1" smtClean="0">
                <a:latin typeface="Arial"/>
                <a:cs typeface="Arial"/>
              </a:rPr>
              <a:t>J.Acoust</a:t>
            </a:r>
            <a:r>
              <a:rPr lang="en-US" b="1" i="1" dirty="0" smtClean="0">
                <a:latin typeface="Arial"/>
                <a:cs typeface="Arial"/>
              </a:rPr>
              <a:t>. Soc. Am. </a:t>
            </a:r>
            <a:r>
              <a:rPr lang="en-US" b="1" dirty="0" smtClean="0">
                <a:latin typeface="Arial"/>
                <a:cs typeface="Arial"/>
              </a:rPr>
              <a:t>(1998) is a MUST READ</a:t>
            </a:r>
          </a:p>
          <a:p>
            <a:endParaRPr lang="en-US" b="1" dirty="0" smtClean="0">
              <a:latin typeface="Arial"/>
              <a:cs typeface="Arial"/>
            </a:endParaRPr>
          </a:p>
          <a:p>
            <a:r>
              <a:rPr lang="en-US" b="1" dirty="0" smtClean="0">
                <a:latin typeface="Arial"/>
                <a:cs typeface="Arial"/>
              </a:rPr>
              <a:t>● James </a:t>
            </a:r>
            <a:r>
              <a:rPr lang="en-US" b="1" dirty="0" err="1" smtClean="0">
                <a:latin typeface="Arial"/>
                <a:cs typeface="Arial"/>
              </a:rPr>
              <a:t>Cottingham</a:t>
            </a:r>
            <a:r>
              <a:rPr lang="en-US" b="1" dirty="0" smtClean="0">
                <a:latin typeface="Arial"/>
                <a:cs typeface="Arial"/>
              </a:rPr>
              <a:t> and students at Coe College</a:t>
            </a:r>
          </a:p>
          <a:p>
            <a:r>
              <a:rPr lang="en-US" b="1" dirty="0" smtClean="0">
                <a:latin typeface="Arial"/>
                <a:cs typeface="Arial"/>
              </a:rPr>
              <a:t>        An outstanding research program on free-reed instruments.</a:t>
            </a:r>
          </a:p>
          <a:p>
            <a:r>
              <a:rPr lang="en-US" b="1" dirty="0" smtClean="0">
                <a:latin typeface="Arial"/>
                <a:cs typeface="Arial"/>
              </a:rPr>
              <a:t>        </a:t>
            </a:r>
            <a:r>
              <a:rPr lang="en-US" b="1" dirty="0" err="1" smtClean="0">
                <a:latin typeface="Arial"/>
                <a:cs typeface="Arial"/>
              </a:rPr>
              <a:t>Cottingham</a:t>
            </a:r>
            <a:r>
              <a:rPr lang="en-US" b="1" dirty="0" smtClean="0">
                <a:latin typeface="Arial"/>
                <a:cs typeface="Arial"/>
              </a:rPr>
              <a:t> organized a special session on Acoustics of Mouth Organs at </a:t>
            </a:r>
          </a:p>
          <a:p>
            <a:r>
              <a:rPr lang="en-US" b="1" dirty="0" smtClean="0">
                <a:latin typeface="Arial"/>
                <a:cs typeface="Arial"/>
              </a:rPr>
              <a:t>            a meeting of the Acoustical Society of America in October 2011</a:t>
            </a:r>
          </a:p>
          <a:p>
            <a:endParaRPr lang="en-US" b="1" dirty="0" smtClean="0">
              <a:latin typeface="Arial"/>
              <a:cs typeface="Arial"/>
            </a:endParaRPr>
          </a:p>
          <a:p>
            <a:r>
              <a:rPr lang="en-US" b="1" dirty="0" smtClean="0">
                <a:latin typeface="Arial"/>
                <a:cs typeface="Arial"/>
              </a:rPr>
              <a:t>● Robert Johnston wrote early papers (1986, 1987) on pitch bending by means     </a:t>
            </a:r>
          </a:p>
          <a:p>
            <a:r>
              <a:rPr lang="en-US" b="1" dirty="0" smtClean="0">
                <a:latin typeface="Arial"/>
                <a:cs typeface="Arial"/>
              </a:rPr>
              <a:t>       of  the vocal tract</a:t>
            </a:r>
          </a:p>
          <a:p>
            <a:endParaRPr lang="en-US" b="1" dirty="0" smtClean="0">
              <a:latin typeface="Arial"/>
              <a:cs typeface="Arial"/>
            </a:endParaRPr>
          </a:p>
          <a:p>
            <a:r>
              <a:rPr lang="en-US" b="1" dirty="0" smtClean="0">
                <a:latin typeface="Arial"/>
                <a:cs typeface="Arial"/>
              </a:rPr>
              <a:t>● Peter Egbert has organized a group at Stanford which is using MRI to </a:t>
            </a:r>
          </a:p>
          <a:p>
            <a:r>
              <a:rPr lang="en-US" b="1" dirty="0" smtClean="0">
                <a:latin typeface="Arial"/>
                <a:cs typeface="Arial"/>
              </a:rPr>
              <a:t>        study the vocal tract during pitch bending.   The group includes Lewis Shin</a:t>
            </a:r>
          </a:p>
          <a:p>
            <a:r>
              <a:rPr lang="en-US" b="1" dirty="0" smtClean="0">
                <a:latin typeface="Arial"/>
                <a:cs typeface="Arial"/>
              </a:rPr>
              <a:t>        and Andrew Holbrook (Medical School), Thomas </a:t>
            </a:r>
            <a:r>
              <a:rPr lang="en-US" b="1" dirty="0" err="1" smtClean="0">
                <a:latin typeface="Arial"/>
                <a:cs typeface="Arial"/>
              </a:rPr>
              <a:t>Rossing</a:t>
            </a:r>
            <a:r>
              <a:rPr lang="en-US" b="1" dirty="0" smtClean="0">
                <a:latin typeface="Arial"/>
                <a:cs typeface="Arial"/>
              </a:rPr>
              <a:t> and John </a:t>
            </a:r>
          </a:p>
          <a:p>
            <a:r>
              <a:rPr lang="en-US" b="1" dirty="0" smtClean="0">
                <a:latin typeface="Arial"/>
                <a:cs typeface="Arial"/>
              </a:rPr>
              <a:t>        </a:t>
            </a:r>
            <a:r>
              <a:rPr lang="en-US" b="1" dirty="0" err="1" smtClean="0">
                <a:latin typeface="Arial"/>
                <a:cs typeface="Arial"/>
              </a:rPr>
              <a:t>Granzow</a:t>
            </a:r>
            <a:r>
              <a:rPr lang="en-US" b="1" dirty="0" smtClean="0">
                <a:latin typeface="Arial"/>
                <a:cs typeface="Arial"/>
              </a:rPr>
              <a:t> (CCRMA), and David Barrett (professional harmonica player and    </a:t>
            </a:r>
          </a:p>
          <a:p>
            <a:r>
              <a:rPr lang="en-US" b="1" dirty="0" smtClean="0">
                <a:latin typeface="Arial"/>
                <a:cs typeface="Arial"/>
              </a:rPr>
              <a:t>        teacher).</a:t>
            </a:r>
          </a:p>
          <a:p>
            <a:endParaRPr lang="en-US" b="1" dirty="0" smtClean="0">
              <a:latin typeface="Arial"/>
              <a:cs typeface="Arial"/>
            </a:endParaRPr>
          </a:p>
          <a:p>
            <a:r>
              <a:rPr lang="en-US" b="1" dirty="0" smtClean="0">
                <a:latin typeface="Arial"/>
                <a:cs typeface="Arial"/>
              </a:rPr>
              <a:t>● Joe Wolfe, John Smith, and colleagues at the University of New South Wales      </a:t>
            </a:r>
          </a:p>
          <a:p>
            <a:r>
              <a:rPr lang="en-US" b="1" dirty="0" smtClean="0">
                <a:latin typeface="Arial"/>
                <a:cs typeface="Arial"/>
              </a:rPr>
              <a:t>         have extensively studied the vocal tract and its role in speech, singing,     </a:t>
            </a:r>
          </a:p>
          <a:p>
            <a:r>
              <a:rPr lang="en-US" b="1" dirty="0" smtClean="0">
                <a:latin typeface="Arial"/>
                <a:cs typeface="Arial"/>
              </a:rPr>
              <a:t>         and playing wind instruments</a:t>
            </a:r>
          </a:p>
          <a:p>
            <a:endParaRPr lang="en-US" b="1" dirty="0" smtClean="0">
              <a:latin typeface="Arial"/>
              <a:cs typeface="Arial"/>
            </a:endParaRPr>
          </a:p>
          <a:p>
            <a:r>
              <a:rPr lang="en-US" b="1" dirty="0" smtClean="0">
                <a:latin typeface="Arial"/>
                <a:cs typeface="Arial"/>
              </a:rPr>
              <a:t>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9510296"/>
          </a:xfrm>
          <a:prstGeom prst="rect">
            <a:avLst/>
          </a:prstGeom>
          <a:noFill/>
        </p:spPr>
        <p:txBody>
          <a:bodyPr wrap="square" rtlCol="0">
            <a:spAutoFit/>
          </a:bodyPr>
          <a:lstStyle/>
          <a:p>
            <a:r>
              <a:rPr lang="en-US" dirty="0" smtClean="0"/>
              <a:t> Music 318-1   </a:t>
            </a:r>
            <a:r>
              <a:rPr lang="en-US" b="1" i="1" dirty="0" smtClean="0"/>
              <a:t>Acoustics of Speech and Singing</a:t>
            </a:r>
            <a:r>
              <a:rPr lang="en-US" dirty="0" smtClean="0"/>
              <a:t>: Schedule 2013</a:t>
            </a:r>
          </a:p>
          <a:p>
            <a:r>
              <a:rPr lang="en-US" dirty="0" smtClean="0"/>
              <a:t> </a:t>
            </a:r>
          </a:p>
          <a:p>
            <a:r>
              <a:rPr lang="en-US" dirty="0" smtClean="0"/>
              <a:t>F Jan. 11: Speech Production, Formants and Articulation (Chapter 15) </a:t>
            </a:r>
          </a:p>
          <a:p>
            <a:r>
              <a:rPr lang="en-US" dirty="0" smtClean="0"/>
              <a:t>M Jan. 14: Vocal Fold Vibrations as Sound Source; Experiments with Vocal Tract Synthesis; Rhythm, </a:t>
            </a:r>
          </a:p>
          <a:p>
            <a:r>
              <a:rPr lang="en-US" dirty="0" smtClean="0"/>
              <a:t>       Prosody, Tone, Language (Chapter 15); Experiments with Vocal Tract Synthesis (Chapter 15)</a:t>
            </a:r>
          </a:p>
          <a:p>
            <a:r>
              <a:rPr lang="en-US" dirty="0" smtClean="0"/>
              <a:t>W Jan. 16: Speech Analysis, Recognition, and Synthesis  (Chapter 16)</a:t>
            </a:r>
          </a:p>
          <a:p>
            <a:r>
              <a:rPr lang="en-US" dirty="0" smtClean="0"/>
              <a:t>W Jan.23: Singing (Chapter 17)</a:t>
            </a:r>
          </a:p>
          <a:p>
            <a:r>
              <a:rPr lang="en-US" dirty="0" smtClean="0"/>
              <a:t>F Jan . 25: Solo Singing, Choir Singing, Harmonic Singing, Pop Singing</a:t>
            </a:r>
          </a:p>
          <a:p>
            <a:r>
              <a:rPr lang="en-US" dirty="0" smtClean="0"/>
              <a:t>M Jan. 28: Voce Vista; </a:t>
            </a:r>
            <a:r>
              <a:rPr lang="en-US" dirty="0" err="1" smtClean="0"/>
              <a:t>Electroglottograph</a:t>
            </a:r>
            <a:r>
              <a:rPr lang="en-US" dirty="0" smtClean="0"/>
              <a:t>, Closed quotient (Miller, Chaps 2, 5)</a:t>
            </a:r>
          </a:p>
          <a:p>
            <a:r>
              <a:rPr lang="en-US" dirty="0" smtClean="0"/>
              <a:t> W Jan 30 or F Feb. 1: Nonlinear Source-Filter Coupling in Speech and Singing </a:t>
            </a:r>
          </a:p>
          <a:p>
            <a:r>
              <a:rPr lang="en-US" dirty="0" smtClean="0"/>
              <a:t>         Summary, exam or project evaluation  </a:t>
            </a:r>
          </a:p>
          <a:p>
            <a:r>
              <a:rPr lang="en-US" dirty="0" smtClean="0"/>
              <a:t> </a:t>
            </a:r>
          </a:p>
          <a:p>
            <a:r>
              <a:rPr lang="en-US" dirty="0" smtClean="0"/>
              <a:t>Music 318-2   </a:t>
            </a:r>
            <a:r>
              <a:rPr lang="en-US" b="1" i="1" dirty="0" smtClean="0"/>
              <a:t>Acoustics of the Harmonica</a:t>
            </a:r>
            <a:r>
              <a:rPr lang="en-US" dirty="0" smtClean="0"/>
              <a:t>:  Tentative schedule 2013</a:t>
            </a:r>
          </a:p>
          <a:p>
            <a:r>
              <a:rPr lang="en-US" dirty="0" smtClean="0"/>
              <a:t> </a:t>
            </a:r>
          </a:p>
          <a:p>
            <a:r>
              <a:rPr lang="en-US" dirty="0" smtClean="0"/>
              <a:t>M Feb 4 Introduction to the harmonica; free reeds and beating reeds---TDR</a:t>
            </a:r>
          </a:p>
          <a:p>
            <a:r>
              <a:rPr lang="en-US" dirty="0" smtClean="0"/>
              <a:t>W Feb 6 </a:t>
            </a:r>
            <a:r>
              <a:rPr lang="en-US" dirty="0" smtClean="0"/>
              <a:t>The harmonica: History, Anatomy, and How to Play it</a:t>
            </a:r>
            <a:r>
              <a:rPr lang="en-US" dirty="0" smtClean="0"/>
              <a:t>—Peter </a:t>
            </a:r>
            <a:r>
              <a:rPr lang="en-US" dirty="0" smtClean="0"/>
              <a:t>Egbert</a:t>
            </a:r>
          </a:p>
          <a:p>
            <a:r>
              <a:rPr lang="en-US" dirty="0" smtClean="0"/>
              <a:t>M Feb 11 TBA—TDR</a:t>
            </a:r>
          </a:p>
          <a:p>
            <a:r>
              <a:rPr lang="en-US" dirty="0" smtClean="0"/>
              <a:t>W Feb 13  Free-reed instruments---James </a:t>
            </a:r>
            <a:r>
              <a:rPr lang="en-US" dirty="0" err="1" smtClean="0"/>
              <a:t>Cottingham</a:t>
            </a:r>
            <a:endParaRPr lang="en-US" dirty="0" smtClean="0"/>
          </a:p>
          <a:p>
            <a:r>
              <a:rPr lang="en-US" b="1" dirty="0" smtClean="0"/>
              <a:t>Thurs, Feb. 14  Colloquium 5:15--- James </a:t>
            </a:r>
            <a:r>
              <a:rPr lang="en-US" b="1" dirty="0" err="1" smtClean="0"/>
              <a:t>Cottingham</a:t>
            </a:r>
            <a:endParaRPr lang="en-US" dirty="0" smtClean="0"/>
          </a:p>
          <a:p>
            <a:r>
              <a:rPr lang="en-US" dirty="0" smtClean="0"/>
              <a:t>F Feb 15 or M Feb 18  </a:t>
            </a:r>
            <a:r>
              <a:rPr lang="en-US" dirty="0" err="1" smtClean="0"/>
              <a:t>Cottingham</a:t>
            </a:r>
            <a:r>
              <a:rPr lang="en-US" dirty="0" smtClean="0"/>
              <a:t>  (Monday is President’s Day)</a:t>
            </a:r>
          </a:p>
          <a:p>
            <a:r>
              <a:rPr lang="en-US" dirty="0" smtClean="0"/>
              <a:t>W Feb 20 TBA</a:t>
            </a:r>
          </a:p>
          <a:p>
            <a:r>
              <a:rPr lang="en-US" dirty="0" smtClean="0"/>
              <a:t>F  Feb 22  10:00 Pitch bending and blues playing---David Barrett</a:t>
            </a:r>
          </a:p>
          <a:p>
            <a:r>
              <a:rPr lang="en-US" b="1" dirty="0" smtClean="0"/>
              <a:t>W Feb 27 Colloquium 5:15---MRI Measurements of the Vocal Tract,  Peter Egbert</a:t>
            </a:r>
            <a:endParaRPr lang="en-US" dirty="0" smtClean="0"/>
          </a:p>
          <a:p>
            <a:r>
              <a:rPr lang="en-US" b="1" dirty="0" smtClean="0"/>
              <a:t> </a:t>
            </a:r>
            <a:endParaRPr lang="en-US" dirty="0" smtClean="0"/>
          </a:p>
          <a:p>
            <a:r>
              <a:rPr lang="en-US" dirty="0" smtClean="0"/>
              <a:t>Music 318-3  </a:t>
            </a:r>
            <a:r>
              <a:rPr lang="en-US" b="1" i="1" dirty="0" smtClean="0"/>
              <a:t>Acoustics of Concert Halls and Rooms</a:t>
            </a:r>
            <a:r>
              <a:rPr lang="en-US" b="1" dirty="0" smtClean="0"/>
              <a:t>: </a:t>
            </a:r>
            <a:r>
              <a:rPr lang="en-US" dirty="0" smtClean="0"/>
              <a:t>Tentative schedule</a:t>
            </a:r>
          </a:p>
          <a:p>
            <a:r>
              <a:rPr lang="en-US" dirty="0" smtClean="0"/>
              <a:t> </a:t>
            </a:r>
          </a:p>
          <a:p>
            <a:r>
              <a:rPr lang="en-US" dirty="0" smtClean="0"/>
              <a:t>M Feb 25</a:t>
            </a:r>
          </a:p>
          <a:p>
            <a:r>
              <a:rPr lang="en-US" dirty="0" smtClean="0"/>
              <a:t>M Mar 4</a:t>
            </a:r>
          </a:p>
          <a:p>
            <a:r>
              <a:rPr lang="en-US" dirty="0" smtClean="0"/>
              <a:t>W Mar 6</a:t>
            </a:r>
          </a:p>
          <a:p>
            <a:r>
              <a:rPr lang="en-US" dirty="0" smtClean="0"/>
              <a:t>M Mar11</a:t>
            </a:r>
          </a:p>
          <a:p>
            <a:r>
              <a:rPr lang="en-US" dirty="0" smtClean="0"/>
              <a:t>W Mar 13</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070C0"/>
                </a:solidFill>
              </a:rPr>
              <a:t>VIBRATING FLOW-CONTROL DEVICES (REEDS)</a:t>
            </a:r>
            <a:endParaRPr lang="en-US" sz="2800" b="1" dirty="0">
              <a:solidFill>
                <a:srgbClr val="0070C0"/>
              </a:solidFill>
            </a:endParaRPr>
          </a:p>
        </p:txBody>
      </p:sp>
      <p:pic>
        <p:nvPicPr>
          <p:cNvPr id="4" name="Picture 3" descr="Fig 13 FR.jpg"/>
          <p:cNvPicPr>
            <a:picLocks noChangeAspect="1"/>
          </p:cNvPicPr>
          <p:nvPr/>
        </p:nvPicPr>
        <p:blipFill>
          <a:blip r:embed="rId2" cstate="print"/>
          <a:stretch>
            <a:fillRect/>
          </a:stretch>
        </p:blipFill>
        <p:spPr>
          <a:xfrm>
            <a:off x="4572000" y="4648200"/>
            <a:ext cx="3785616" cy="1796796"/>
          </a:xfrm>
          <a:prstGeom prst="rect">
            <a:avLst/>
          </a:prstGeom>
        </p:spPr>
      </p:pic>
      <p:sp>
        <p:nvSpPr>
          <p:cNvPr id="6" name="TextBox 5"/>
          <p:cNvSpPr txBox="1"/>
          <p:nvPr/>
        </p:nvSpPr>
        <p:spPr>
          <a:xfrm>
            <a:off x="381000" y="4724400"/>
            <a:ext cx="4114800" cy="1477328"/>
          </a:xfrm>
          <a:prstGeom prst="rect">
            <a:avLst/>
          </a:prstGeom>
          <a:noFill/>
        </p:spPr>
        <p:txBody>
          <a:bodyPr wrap="square" rtlCol="0">
            <a:spAutoFit/>
          </a:bodyPr>
          <a:lstStyle/>
          <a:p>
            <a:r>
              <a:rPr lang="en-US" b="1" dirty="0" smtClean="0"/>
              <a:t>TYPICAL REED CONFIGURATIONS</a:t>
            </a:r>
          </a:p>
          <a:p>
            <a:pPr marL="342900" indent="-342900">
              <a:buAutoNum type="alphaLcParenBoth"/>
            </a:pPr>
            <a:r>
              <a:rPr lang="en-US" b="1" dirty="0" smtClean="0">
                <a:solidFill>
                  <a:srgbClr val="C00000"/>
                </a:solidFill>
              </a:rPr>
              <a:t>CLARINET OR SAXOPHONE</a:t>
            </a:r>
          </a:p>
          <a:p>
            <a:pPr marL="342900" indent="-342900">
              <a:buAutoNum type="alphaLcParenBoth" startAt="2"/>
            </a:pPr>
            <a:r>
              <a:rPr lang="en-US" b="1" dirty="0" smtClean="0">
                <a:solidFill>
                  <a:srgbClr val="0070C0"/>
                </a:solidFill>
              </a:rPr>
              <a:t>OBOE OR BASSOON</a:t>
            </a:r>
          </a:p>
          <a:p>
            <a:pPr marL="342900" indent="-342900">
              <a:buAutoNum type="alphaLcParenBoth" startAt="2"/>
            </a:pPr>
            <a:r>
              <a:rPr lang="en-US" b="1" dirty="0" smtClean="0">
                <a:solidFill>
                  <a:srgbClr val="7030A0"/>
                </a:solidFill>
              </a:rPr>
              <a:t>ORGAN REED PIPES </a:t>
            </a:r>
          </a:p>
          <a:p>
            <a:pPr marL="342900" indent="-342900">
              <a:buAutoNum type="alphaLcParenBoth" startAt="2"/>
            </a:pPr>
            <a:r>
              <a:rPr lang="en-US" b="1" dirty="0" smtClean="0">
                <a:solidFill>
                  <a:srgbClr val="002060"/>
                </a:solidFill>
              </a:rPr>
              <a:t>BRASS-INSTRUMENT  PLAYER’S LIPS</a:t>
            </a:r>
            <a:endParaRPr lang="en-US" b="1" dirty="0">
              <a:solidFill>
                <a:srgbClr val="002060"/>
              </a:solidFill>
            </a:endParaRPr>
          </a:p>
        </p:txBody>
      </p:sp>
      <p:sp>
        <p:nvSpPr>
          <p:cNvPr id="7" name="TextBox 6"/>
          <p:cNvSpPr txBox="1"/>
          <p:nvPr/>
        </p:nvSpPr>
        <p:spPr>
          <a:xfrm>
            <a:off x="304800" y="1524000"/>
            <a:ext cx="8458200" cy="1200329"/>
          </a:xfrm>
          <a:prstGeom prst="rect">
            <a:avLst/>
          </a:prstGeom>
          <a:noFill/>
        </p:spPr>
        <p:txBody>
          <a:bodyPr wrap="square" rtlCol="0">
            <a:spAutoFit/>
          </a:bodyPr>
          <a:lstStyle/>
          <a:p>
            <a:r>
              <a:rPr lang="en-US" b="1" dirty="0" smtClean="0"/>
              <a:t>THE MOTION OF A REED VALVE IS CONTROLLED BY THE PRESSURE DIFFERENCE ACROSS IT, AND THE FREQUENCY WITH WHICH IT VIBRATES IS CONTROLLED PARTLY BY ITS OWN NATURAL FREQUENCY AND PARTLY BY THE RESONANCES OF THE INSTRUMENT AIR COLUMN TO WHICH IT IS CONNECTED.</a:t>
            </a: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7030A0"/>
                </a:solidFill>
              </a:rPr>
              <a:t>PRESSURE-CONTROLLED REED VALVES</a:t>
            </a:r>
            <a:endParaRPr lang="en-US" sz="2800" b="1" dirty="0">
              <a:solidFill>
                <a:srgbClr val="7030A0"/>
              </a:solidFill>
            </a:endParaRPr>
          </a:p>
        </p:txBody>
      </p:sp>
      <p:sp>
        <p:nvSpPr>
          <p:cNvPr id="3" name="TextBox 2"/>
          <p:cNvSpPr txBox="1"/>
          <p:nvPr/>
        </p:nvSpPr>
        <p:spPr>
          <a:xfrm>
            <a:off x="533400" y="3200400"/>
            <a:ext cx="3581400" cy="3139321"/>
          </a:xfrm>
          <a:prstGeom prst="rect">
            <a:avLst/>
          </a:prstGeom>
          <a:noFill/>
        </p:spPr>
        <p:txBody>
          <a:bodyPr wrap="square" rtlCol="0">
            <a:spAutoFit/>
          </a:bodyPr>
          <a:lstStyle/>
          <a:p>
            <a:r>
              <a:rPr lang="en-US" b="1" dirty="0" smtClean="0"/>
              <a:t>PRESSURE-CONTROLLED VALVES CAN BE CLASSIFIED AS:</a:t>
            </a:r>
          </a:p>
          <a:p>
            <a:r>
              <a:rPr lang="en-US" b="1" dirty="0" smtClean="0"/>
              <a:t> </a:t>
            </a:r>
            <a:r>
              <a:rPr lang="en-US" b="1" i="1" dirty="0" smtClean="0"/>
              <a:t>INWARD STRIKING </a:t>
            </a:r>
            <a:r>
              <a:rPr lang="en-US" b="1" dirty="0" smtClean="0"/>
              <a:t> (-,+), </a:t>
            </a:r>
            <a:r>
              <a:rPr lang="en-US" b="1" i="1" dirty="0" smtClean="0"/>
              <a:t>OUTWARD STRIKING</a:t>
            </a:r>
            <a:r>
              <a:rPr lang="en-US" b="1" dirty="0" smtClean="0"/>
              <a:t> (+,-)</a:t>
            </a:r>
          </a:p>
          <a:p>
            <a:r>
              <a:rPr lang="en-US" b="1" dirty="0" smtClean="0"/>
              <a:t>OR</a:t>
            </a:r>
            <a:r>
              <a:rPr lang="en-US" b="1" i="1" dirty="0" smtClean="0"/>
              <a:t> SIDEWAYS STRIKING </a:t>
            </a:r>
            <a:r>
              <a:rPr lang="en-US" b="1" dirty="0" smtClean="0"/>
              <a:t>(+,+)</a:t>
            </a:r>
          </a:p>
          <a:p>
            <a:endParaRPr lang="en-US" b="1" dirty="0" smtClean="0"/>
          </a:p>
          <a:p>
            <a:r>
              <a:rPr lang="en-US" b="1" dirty="0" smtClean="0"/>
              <a:t>[-,+]  </a:t>
            </a:r>
            <a:r>
              <a:rPr lang="en-US" b="1" dirty="0" smtClean="0"/>
              <a:t>means  excess pressure at outlet opens  the valve; </a:t>
            </a:r>
            <a:r>
              <a:rPr lang="en-US" b="1" dirty="0" smtClean="0"/>
              <a:t>[+,-] </a:t>
            </a:r>
            <a:r>
              <a:rPr lang="en-US" b="1" dirty="0" smtClean="0"/>
              <a:t>means excess pressure at inlet opens it.</a:t>
            </a:r>
          </a:p>
          <a:p>
            <a:r>
              <a:rPr lang="en-US" b="1" dirty="0" smtClean="0"/>
              <a:t>[+,+} is a sidewise opening valve, such as the human vocal folds.</a:t>
            </a:r>
            <a:endParaRPr lang="en-US" b="1" dirty="0"/>
          </a:p>
        </p:txBody>
      </p:sp>
      <p:pic>
        <p:nvPicPr>
          <p:cNvPr id="5" name="Picture 4" descr="Fig 13  2.jpg"/>
          <p:cNvPicPr>
            <a:picLocks noChangeAspect="1"/>
          </p:cNvPicPr>
          <p:nvPr/>
        </p:nvPicPr>
        <p:blipFill>
          <a:blip r:embed="rId2" cstate="print"/>
          <a:stretch>
            <a:fillRect/>
          </a:stretch>
        </p:blipFill>
        <p:spPr>
          <a:xfrm>
            <a:off x="4664718" y="3276600"/>
            <a:ext cx="4038650" cy="3302508"/>
          </a:xfrm>
          <a:prstGeom prst="rect">
            <a:avLst/>
          </a:prstGeom>
        </p:spPr>
      </p:pic>
      <p:sp>
        <p:nvSpPr>
          <p:cNvPr id="6" name="TextBox 5"/>
          <p:cNvSpPr txBox="1"/>
          <p:nvPr/>
        </p:nvSpPr>
        <p:spPr>
          <a:xfrm>
            <a:off x="0" y="1295400"/>
            <a:ext cx="8458200" cy="1015663"/>
          </a:xfrm>
          <a:prstGeom prst="rect">
            <a:avLst/>
          </a:prstGeom>
          <a:noFill/>
        </p:spPr>
        <p:txBody>
          <a:bodyPr wrap="square" rtlCol="0">
            <a:spAutoFit/>
          </a:bodyPr>
          <a:lstStyle/>
          <a:p>
            <a:r>
              <a:rPr lang="en-US" sz="2000" b="1" dirty="0" smtClean="0"/>
              <a:t>Helmholtz used the terms “</a:t>
            </a:r>
            <a:r>
              <a:rPr lang="en-US" sz="2000" b="1" dirty="0" smtClean="0">
                <a:solidFill>
                  <a:srgbClr val="C00000"/>
                </a:solidFill>
              </a:rPr>
              <a:t>inward-striking reeds</a:t>
            </a:r>
            <a:r>
              <a:rPr lang="en-US" sz="2000" b="1" dirty="0" smtClean="0"/>
              <a:t>” and “</a:t>
            </a:r>
            <a:r>
              <a:rPr lang="en-US" sz="2000" b="1" dirty="0" smtClean="0">
                <a:solidFill>
                  <a:srgbClr val="0070C0"/>
                </a:solidFill>
              </a:rPr>
              <a:t>outward striking reeds</a:t>
            </a:r>
            <a:r>
              <a:rPr lang="en-US" sz="2000" b="1" dirty="0" smtClean="0"/>
              <a:t>” to describe reed valves in wind instruments.</a:t>
            </a:r>
          </a:p>
          <a:p>
            <a:r>
              <a:rPr lang="en-US" sz="2000" b="1" dirty="0" smtClean="0"/>
              <a:t>Fletcher has extended that to include a third type (</a:t>
            </a:r>
            <a:r>
              <a:rPr lang="en-US" sz="2000" b="1" dirty="0" smtClean="0">
                <a:solidFill>
                  <a:srgbClr val="00B050"/>
                </a:solidFill>
              </a:rPr>
              <a:t>sidewise striking</a:t>
            </a:r>
            <a:r>
              <a:rPr lang="en-US" sz="2000" b="1" dirty="0" smtClean="0"/>
              <a:t>) as well</a:t>
            </a:r>
            <a:endParaRPr lang="en-US" sz="20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0B050"/>
                </a:solidFill>
              </a:rPr>
              <a:t>GENERATOR BEHAVIOR AT PLAYING FREQUENCY</a:t>
            </a:r>
            <a:endParaRPr lang="en-US" sz="2800" b="1" dirty="0">
              <a:solidFill>
                <a:srgbClr val="00B050"/>
              </a:solidFill>
            </a:endParaRPr>
          </a:p>
        </p:txBody>
      </p:sp>
      <p:sp>
        <p:nvSpPr>
          <p:cNvPr id="3" name="TextBox 2"/>
          <p:cNvSpPr txBox="1"/>
          <p:nvPr/>
        </p:nvSpPr>
        <p:spPr>
          <a:xfrm>
            <a:off x="304800" y="1752600"/>
            <a:ext cx="8534400" cy="2862322"/>
          </a:xfrm>
          <a:prstGeom prst="rect">
            <a:avLst/>
          </a:prstGeom>
          <a:noFill/>
        </p:spPr>
        <p:txBody>
          <a:bodyPr wrap="square" rtlCol="0">
            <a:spAutoFit/>
          </a:bodyPr>
          <a:lstStyle/>
          <a:p>
            <a:r>
              <a:rPr lang="en-US" b="1" dirty="0" smtClean="0"/>
              <a:t>BEATING REEDS IN WOODWIND INSTRUMENTS ACT AS [-,+] VALVES WHICH ARE BLOWN SHUT.  THEY GENERALLY PLAY BELOW THE NATURAL FREQUENCY OF THE REED</a:t>
            </a:r>
          </a:p>
          <a:p>
            <a:endParaRPr lang="en-US" b="1" dirty="0" smtClean="0"/>
          </a:p>
          <a:p>
            <a:r>
              <a:rPr lang="en-US" b="1" dirty="0" smtClean="0"/>
              <a:t>IN ORGAN REED PIPES, THE [-,+] VALVE PLAYS SLIGHTLY BELOW THE NATURAL FREQUENCY OF THE REED</a:t>
            </a:r>
          </a:p>
          <a:p>
            <a:endParaRPr lang="en-US" b="1" dirty="0" smtClean="0"/>
          </a:p>
          <a:p>
            <a:r>
              <a:rPr lang="en-US" b="1" dirty="0" smtClean="0"/>
              <a:t>THE LIPS OF A BRASS PLAYER ACT AS [+,-] VALVES. WHICH VIBRATE ABOVE THE NATURAL FREQUENCY</a:t>
            </a:r>
          </a:p>
          <a:p>
            <a:endParaRPr lang="en-US" b="1" dirty="0" smtClean="0"/>
          </a:p>
          <a:p>
            <a:r>
              <a:rPr lang="en-US" b="1" dirty="0" smtClean="0"/>
              <a:t>                                    (see Chapter 13 in Fletcher and </a:t>
            </a:r>
            <a:r>
              <a:rPr lang="en-US" b="1" dirty="0" err="1" smtClean="0"/>
              <a:t>Rossing</a:t>
            </a:r>
            <a:r>
              <a:rPr lang="en-US" b="1" dirty="0" smtClean="0"/>
              <a:t> (1998)</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2060"/>
                </a:solidFill>
              </a:rPr>
              <a:t>FREE REEDS</a:t>
            </a:r>
            <a:endParaRPr lang="en-US" sz="3200" b="1" dirty="0">
              <a:solidFill>
                <a:srgbClr val="002060"/>
              </a:solidFill>
            </a:endParaRPr>
          </a:p>
        </p:txBody>
      </p:sp>
      <p:pic>
        <p:nvPicPr>
          <p:cNvPr id="5" name="Picture 4" descr="Fig 13 7 FR.jpg"/>
          <p:cNvPicPr>
            <a:picLocks noChangeAspect="1"/>
          </p:cNvPicPr>
          <p:nvPr/>
        </p:nvPicPr>
        <p:blipFill>
          <a:blip r:embed="rId2" cstate="print"/>
          <a:stretch>
            <a:fillRect/>
          </a:stretch>
        </p:blipFill>
        <p:spPr>
          <a:xfrm>
            <a:off x="1600199" y="1147311"/>
            <a:ext cx="6635857" cy="4186689"/>
          </a:xfrm>
          <a:prstGeom prst="rect">
            <a:avLst/>
          </a:prstGeom>
        </p:spPr>
      </p:pic>
      <p:sp>
        <p:nvSpPr>
          <p:cNvPr id="6" name="TextBox 5"/>
          <p:cNvSpPr txBox="1"/>
          <p:nvPr/>
        </p:nvSpPr>
        <p:spPr>
          <a:xfrm>
            <a:off x="304800" y="5334000"/>
            <a:ext cx="8534400" cy="1477328"/>
          </a:xfrm>
          <a:prstGeom prst="rect">
            <a:avLst/>
          </a:prstGeom>
          <a:noFill/>
        </p:spPr>
        <p:txBody>
          <a:bodyPr wrap="square" rtlCol="0">
            <a:spAutoFit/>
          </a:bodyPr>
          <a:lstStyle/>
          <a:p>
            <a:pPr marL="342900" indent="-342900">
              <a:buAutoNum type="alphaLcParenBoth"/>
            </a:pPr>
            <a:r>
              <a:rPr lang="en-US" b="1" dirty="0" smtClean="0"/>
              <a:t>An idealized free reed, consisting of a curved reed that passes through an aperture</a:t>
            </a:r>
          </a:p>
          <a:p>
            <a:pPr marL="342900" indent="-342900">
              <a:buAutoNum type="alphaLcParenBoth" startAt="2"/>
            </a:pPr>
            <a:r>
              <a:rPr lang="en-US" b="1" dirty="0" smtClean="0"/>
              <a:t>A typical instrument reed</a:t>
            </a:r>
          </a:p>
          <a:p>
            <a:pPr marL="342900" indent="-342900">
              <a:buAutoNum type="alphaLcParenBoth" startAt="3"/>
            </a:pPr>
            <a:r>
              <a:rPr lang="en-US" b="1" dirty="0" smtClean="0"/>
              <a:t>A pair of reeds of opposite geometry, closely coupled as in a harmonica</a:t>
            </a:r>
          </a:p>
          <a:p>
            <a:pPr marL="342900" indent="-342900">
              <a:buAutoNum type="alphaLcParenBoth" startAt="3"/>
            </a:pPr>
            <a:r>
              <a:rPr lang="en-US" b="1" dirty="0" smtClean="0"/>
              <a:t>Static flow characteristic of the idealized reed in (a)                                                                                           				(from Fletcher and </a:t>
            </a:r>
            <a:r>
              <a:rPr lang="en-US" b="1" dirty="0" err="1" smtClean="0"/>
              <a:t>Rossing</a:t>
            </a:r>
            <a:r>
              <a:rPr lang="en-US" b="1" dirty="0" smtClean="0"/>
              <a:t>, 1998)</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C00000"/>
                </a:solidFill>
              </a:rPr>
              <a:t>VIBRATIONAL MODES OF A BAR</a:t>
            </a:r>
            <a:endParaRPr lang="en-US" sz="3200" b="1" dirty="0">
              <a:solidFill>
                <a:srgbClr val="C00000"/>
              </a:solidFill>
            </a:endParaRPr>
          </a:p>
        </p:txBody>
      </p:sp>
      <p:pic>
        <p:nvPicPr>
          <p:cNvPr id="3" name="Picture 2" descr="Bars.jpg"/>
          <p:cNvPicPr>
            <a:picLocks noChangeAspect="1"/>
          </p:cNvPicPr>
          <p:nvPr/>
        </p:nvPicPr>
        <p:blipFill>
          <a:blip r:embed="rId2" cstate="print"/>
          <a:stretch>
            <a:fillRect/>
          </a:stretch>
        </p:blipFill>
        <p:spPr>
          <a:xfrm>
            <a:off x="2057400" y="1371600"/>
            <a:ext cx="5586540" cy="3276600"/>
          </a:xfrm>
          <a:prstGeom prst="rect">
            <a:avLst/>
          </a:prstGeom>
        </p:spPr>
      </p:pic>
      <p:sp>
        <p:nvSpPr>
          <p:cNvPr id="4" name="TextBox 3"/>
          <p:cNvSpPr txBox="1"/>
          <p:nvPr/>
        </p:nvSpPr>
        <p:spPr>
          <a:xfrm>
            <a:off x="304800" y="5257800"/>
            <a:ext cx="8534400" cy="646331"/>
          </a:xfrm>
          <a:prstGeom prst="rect">
            <a:avLst/>
          </a:prstGeom>
          <a:noFill/>
        </p:spPr>
        <p:txBody>
          <a:bodyPr wrap="square" rtlCol="0">
            <a:spAutoFit/>
          </a:bodyPr>
          <a:lstStyle/>
          <a:p>
            <a:r>
              <a:rPr lang="en-US" b="1" dirty="0" smtClean="0"/>
              <a:t>A REED CAN VIBRATE IN MANY DIFFERENT MODES, BUT THE FREQUENCIES ARE SO WIDELY SEPARATED THAT ONLY THE FUNDAMENTAL MODE IS GENERALLY EXCITED</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3200" b="1" dirty="0" smtClean="0">
                <a:solidFill>
                  <a:srgbClr val="0070C0"/>
                </a:solidFill>
              </a:rPr>
              <a:t>REED COUPLED TO A RESONATOR</a:t>
            </a:r>
            <a:endParaRPr lang="en-US" sz="3200" b="1" dirty="0">
              <a:solidFill>
                <a:srgbClr val="0070C0"/>
              </a:solidFill>
            </a:endParaRPr>
          </a:p>
        </p:txBody>
      </p:sp>
      <p:sp>
        <p:nvSpPr>
          <p:cNvPr id="3" name="TextBox 2"/>
          <p:cNvSpPr txBox="1"/>
          <p:nvPr/>
        </p:nvSpPr>
        <p:spPr>
          <a:xfrm>
            <a:off x="381000" y="990600"/>
            <a:ext cx="8229600" cy="2031325"/>
          </a:xfrm>
          <a:prstGeom prst="rect">
            <a:avLst/>
          </a:prstGeom>
          <a:noFill/>
        </p:spPr>
        <p:txBody>
          <a:bodyPr wrap="square" rtlCol="0">
            <a:spAutoFit/>
          </a:bodyPr>
          <a:lstStyle/>
          <a:p>
            <a:r>
              <a:rPr lang="en-US" b="1" dirty="0" smtClean="0"/>
              <a:t>IN WIND INSTRUMENTS, THE VIBRATING REED VALVE  IS STRONGLY COUPLED TO A RESONATOR (THE INSTRUMENT), SO THAT THE OPENING AND CLOSING OF THE REED (OR LIP) VALVE IS LARGELY DETERMINED BY FEEDBACK FROM THE RESONATOR.</a:t>
            </a:r>
          </a:p>
          <a:p>
            <a:endParaRPr lang="en-US" b="1" dirty="0" smtClean="0"/>
          </a:p>
          <a:p>
            <a:r>
              <a:rPr lang="en-US" b="1" dirty="0" smtClean="0"/>
              <a:t>IN AN ORGAN REED PIPE, THE REED IS TUNED (BY MOVING A STIFF WIRE ALONG ITS LENGTH) SO THAT IT COUPLES STRONGLY AND SMOOTHLY TO ONE OF THE MODES OF THE PIPE RESONATOR.</a:t>
            </a:r>
            <a:endParaRPr lang="en-US" b="1" dirty="0"/>
          </a:p>
        </p:txBody>
      </p:sp>
      <p:pic>
        <p:nvPicPr>
          <p:cNvPr id="4" name="Picture 3" descr="organ pipe modes.jpg"/>
          <p:cNvPicPr>
            <a:picLocks noChangeAspect="1"/>
          </p:cNvPicPr>
          <p:nvPr/>
        </p:nvPicPr>
        <p:blipFill>
          <a:blip r:embed="rId2" cstate="print"/>
          <a:stretch>
            <a:fillRect/>
          </a:stretch>
        </p:blipFill>
        <p:spPr>
          <a:xfrm>
            <a:off x="3581400" y="3098075"/>
            <a:ext cx="5029200" cy="3759925"/>
          </a:xfrm>
          <a:prstGeom prst="rect">
            <a:avLst/>
          </a:prstGeom>
        </p:spPr>
      </p:pic>
      <p:pic>
        <p:nvPicPr>
          <p:cNvPr id="5" name="Picture 4" descr="organ pipe boot.jpg"/>
          <p:cNvPicPr>
            <a:picLocks noChangeAspect="1"/>
          </p:cNvPicPr>
          <p:nvPr/>
        </p:nvPicPr>
        <p:blipFill>
          <a:blip r:embed="rId3" cstate="print"/>
          <a:stretch>
            <a:fillRect/>
          </a:stretch>
        </p:blipFill>
        <p:spPr>
          <a:xfrm>
            <a:off x="228729" y="3048000"/>
            <a:ext cx="2570859" cy="353568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C00000"/>
                </a:solidFill>
              </a:rPr>
              <a:t>FREE REED COUPLED TO A RESONATOR </a:t>
            </a:r>
            <a:endParaRPr lang="en-US" sz="3200" b="1" dirty="0">
              <a:solidFill>
                <a:srgbClr val="C00000"/>
              </a:solidFill>
            </a:endParaRPr>
          </a:p>
        </p:txBody>
      </p:sp>
      <p:pic>
        <p:nvPicPr>
          <p:cNvPr id="3" name="Picture 2" descr="Braasch.png"/>
          <p:cNvPicPr>
            <a:picLocks noChangeAspect="1"/>
          </p:cNvPicPr>
          <p:nvPr/>
        </p:nvPicPr>
        <p:blipFill>
          <a:blip r:embed="rId2" cstate="print"/>
          <a:stretch>
            <a:fillRect/>
          </a:stretch>
        </p:blipFill>
        <p:spPr>
          <a:xfrm>
            <a:off x="685800" y="1600200"/>
            <a:ext cx="7696200" cy="4080173"/>
          </a:xfrm>
          <a:prstGeom prst="rect">
            <a:avLst/>
          </a:prstGeom>
        </p:spPr>
      </p:pic>
      <p:sp>
        <p:nvSpPr>
          <p:cNvPr id="4" name="TextBox 3"/>
          <p:cNvSpPr txBox="1"/>
          <p:nvPr/>
        </p:nvSpPr>
        <p:spPr>
          <a:xfrm>
            <a:off x="1143000" y="6096000"/>
            <a:ext cx="7696200" cy="369332"/>
          </a:xfrm>
          <a:prstGeom prst="rect">
            <a:avLst/>
          </a:prstGeom>
          <a:noFill/>
        </p:spPr>
        <p:txBody>
          <a:bodyPr wrap="square" rtlCol="0">
            <a:spAutoFit/>
          </a:bodyPr>
          <a:lstStyle/>
          <a:p>
            <a:r>
              <a:rPr lang="en-US" b="1" dirty="0" smtClean="0"/>
              <a:t>The influence of the resonator length on an organ pipe with a free reed.</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b="1" dirty="0" smtClean="0">
                <a:solidFill>
                  <a:srgbClr val="FF0000"/>
                </a:solidFill>
              </a:rPr>
              <a:t>HARMONICA REEDS</a:t>
            </a:r>
            <a:endParaRPr lang="en-US" sz="3200" b="1" dirty="0">
              <a:solidFill>
                <a:srgbClr val="FF0000"/>
              </a:solidFill>
            </a:endParaRPr>
          </a:p>
        </p:txBody>
      </p:sp>
      <p:pic>
        <p:nvPicPr>
          <p:cNvPr id="3" name="Picture 2" descr="Fig 13 7 c FR.png"/>
          <p:cNvPicPr>
            <a:picLocks noChangeAspect="1"/>
          </p:cNvPicPr>
          <p:nvPr/>
        </p:nvPicPr>
        <p:blipFill>
          <a:blip r:embed="rId2" cstate="print"/>
          <a:stretch>
            <a:fillRect/>
          </a:stretch>
        </p:blipFill>
        <p:spPr>
          <a:xfrm>
            <a:off x="685800" y="2514601"/>
            <a:ext cx="2633471" cy="914400"/>
          </a:xfrm>
          <a:prstGeom prst="rect">
            <a:avLst/>
          </a:prstGeom>
        </p:spPr>
      </p:pic>
      <p:pic>
        <p:nvPicPr>
          <p:cNvPr id="4" name="Picture 3" descr="Fig 13 8 FR.jpg"/>
          <p:cNvPicPr>
            <a:picLocks noChangeAspect="1"/>
          </p:cNvPicPr>
          <p:nvPr/>
        </p:nvPicPr>
        <p:blipFill>
          <a:blip r:embed="rId3" cstate="print"/>
          <a:stretch>
            <a:fillRect/>
          </a:stretch>
        </p:blipFill>
        <p:spPr>
          <a:xfrm>
            <a:off x="3062601" y="762000"/>
            <a:ext cx="6081399" cy="4419600"/>
          </a:xfrm>
          <a:prstGeom prst="rect">
            <a:avLst/>
          </a:prstGeom>
        </p:spPr>
      </p:pic>
      <p:sp>
        <p:nvSpPr>
          <p:cNvPr id="5" name="TextBox 4"/>
          <p:cNvSpPr txBox="1"/>
          <p:nvPr/>
        </p:nvSpPr>
        <p:spPr>
          <a:xfrm>
            <a:off x="381000" y="3733800"/>
            <a:ext cx="2743200" cy="923330"/>
          </a:xfrm>
          <a:prstGeom prst="rect">
            <a:avLst/>
          </a:prstGeom>
          <a:noFill/>
        </p:spPr>
        <p:txBody>
          <a:bodyPr wrap="square" rtlCol="0">
            <a:spAutoFit/>
          </a:bodyPr>
          <a:lstStyle/>
          <a:p>
            <a:r>
              <a:rPr lang="en-US" b="1" dirty="0" smtClean="0"/>
              <a:t>A pair of reeds of opposite geometry closely coupled in a harmonica</a:t>
            </a:r>
            <a:endParaRPr lang="en-US" b="1" dirty="0"/>
          </a:p>
        </p:txBody>
      </p:sp>
      <p:sp>
        <p:nvSpPr>
          <p:cNvPr id="6" name="TextBox 5"/>
          <p:cNvSpPr txBox="1"/>
          <p:nvPr/>
        </p:nvSpPr>
        <p:spPr>
          <a:xfrm>
            <a:off x="3048000" y="5103674"/>
            <a:ext cx="3124200" cy="1754326"/>
          </a:xfrm>
          <a:prstGeom prst="rect">
            <a:avLst/>
          </a:prstGeom>
          <a:noFill/>
        </p:spPr>
        <p:txBody>
          <a:bodyPr wrap="square" rtlCol="0">
            <a:spAutoFit/>
          </a:bodyPr>
          <a:lstStyle/>
          <a:p>
            <a:r>
              <a:rPr lang="en-US" b="1" dirty="0" smtClean="0"/>
              <a:t>Acoustic conductance of a coupled pair of harmonica reeds when the resonance frequency of the </a:t>
            </a:r>
            <a:r>
              <a:rPr lang="en-US" b="1" dirty="0" smtClean="0">
                <a:solidFill>
                  <a:srgbClr val="FF0000"/>
                </a:solidFill>
              </a:rPr>
              <a:t>closing </a:t>
            </a:r>
            <a:r>
              <a:rPr lang="en-US" b="1" dirty="0" smtClean="0"/>
              <a:t>reed is higher than the opening reed</a:t>
            </a:r>
            <a:endParaRPr lang="en-US" b="1" dirty="0"/>
          </a:p>
        </p:txBody>
      </p:sp>
      <p:sp>
        <p:nvSpPr>
          <p:cNvPr id="10" name="TextBox 9"/>
          <p:cNvSpPr txBox="1"/>
          <p:nvPr/>
        </p:nvSpPr>
        <p:spPr>
          <a:xfrm>
            <a:off x="6172200" y="5105400"/>
            <a:ext cx="2971800" cy="2031325"/>
          </a:xfrm>
          <a:prstGeom prst="rect">
            <a:avLst/>
          </a:prstGeom>
          <a:noFill/>
        </p:spPr>
        <p:txBody>
          <a:bodyPr wrap="square" rtlCol="0">
            <a:spAutoFit/>
          </a:bodyPr>
          <a:lstStyle/>
          <a:p>
            <a:r>
              <a:rPr lang="en-US" b="1" dirty="0" smtClean="0"/>
              <a:t>Acoustic conductance of a coupled pair of harmonica reeds when the resonance frequency of the  </a:t>
            </a:r>
            <a:r>
              <a:rPr lang="en-US" b="1" dirty="0" smtClean="0">
                <a:solidFill>
                  <a:srgbClr val="FF0000"/>
                </a:solidFill>
              </a:rPr>
              <a:t>opening </a:t>
            </a:r>
            <a:r>
              <a:rPr lang="en-US" b="1" dirty="0" smtClean="0"/>
              <a:t>reed is higher than the closing reed</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1855</TotalTime>
  <Words>1155</Words>
  <Application>Microsoft Office PowerPoint</Application>
  <PresentationFormat>On-screen Show (4:3)</PresentationFormat>
  <Paragraphs>119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FREE REEDS vs BEATING REEDS INTRODUCTION TO THE HARMONICA</vt:lpstr>
      <vt:lpstr>VIBRATING FLOW-CONTROL DEVICES (REEDS)</vt:lpstr>
      <vt:lpstr>PRESSURE-CONTROLLED REED VALVES</vt:lpstr>
      <vt:lpstr>GENERATOR BEHAVIOR AT PLAYING FREQUENCY</vt:lpstr>
      <vt:lpstr>FREE REEDS</vt:lpstr>
      <vt:lpstr>VIBRATIONAL MODES OF A BAR</vt:lpstr>
      <vt:lpstr>REED COUPLED TO A RESONATOR</vt:lpstr>
      <vt:lpstr>FREE REED COUPLED TO A RESONATOR </vt:lpstr>
      <vt:lpstr>HARMONICA REEDS</vt:lpstr>
      <vt:lpstr>HARMONICA REEDS</vt:lpstr>
      <vt:lpstr>HARMONICA</vt:lpstr>
      <vt:lpstr>CHROMATIC HARMONICA</vt:lpstr>
      <vt:lpstr>HARMONICA REEDS COUPLED TO A RESONATOR</vt:lpstr>
      <vt:lpstr>HARMONICA REEDS COUPLED TO A RESONATOR</vt:lpstr>
      <vt:lpstr>HARMONICA REEDS COUPLED TO A RESONATOR</vt:lpstr>
      <vt:lpstr>RESEARCH ON HARMONICA ACOUSTICS</vt:lpstr>
      <vt:lpstr>Slide 17</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REEDS vs BEATING REEDS INTRODUCTION TO THE HARMONICA</dc:title>
  <dc:creator>Tom</dc:creator>
  <cp:lastModifiedBy>Tom</cp:lastModifiedBy>
  <cp:revision>33</cp:revision>
  <dcterms:created xsi:type="dcterms:W3CDTF">2013-01-31T03:59:54Z</dcterms:created>
  <dcterms:modified xsi:type="dcterms:W3CDTF">2013-02-04T22:12:34Z</dcterms:modified>
</cp:coreProperties>
</file>