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6" r:id="rId3"/>
    <p:sldId id="287" r:id="rId4"/>
    <p:sldId id="258" r:id="rId5"/>
    <p:sldId id="260" r:id="rId6"/>
    <p:sldId id="259" r:id="rId7"/>
    <p:sldId id="301" r:id="rId8"/>
    <p:sldId id="261" r:id="rId9"/>
    <p:sldId id="262" r:id="rId10"/>
    <p:sldId id="263" r:id="rId11"/>
    <p:sldId id="264" r:id="rId12"/>
    <p:sldId id="276" r:id="rId13"/>
    <p:sldId id="265" r:id="rId14"/>
    <p:sldId id="267" r:id="rId15"/>
    <p:sldId id="268" r:id="rId16"/>
    <p:sldId id="269" r:id="rId17"/>
    <p:sldId id="270" r:id="rId18"/>
    <p:sldId id="271" r:id="rId19"/>
    <p:sldId id="272" r:id="rId20"/>
    <p:sldId id="273" r:id="rId21"/>
    <p:sldId id="274" r:id="rId22"/>
    <p:sldId id="275" r:id="rId23"/>
    <p:sldId id="289" r:id="rId24"/>
    <p:sldId id="298" r:id="rId25"/>
    <p:sldId id="290" r:id="rId26"/>
    <p:sldId id="299" r:id="rId27"/>
    <p:sldId id="291" r:id="rId28"/>
    <p:sldId id="293" r:id="rId29"/>
    <p:sldId id="297" r:id="rId30"/>
    <p:sldId id="278" r:id="rId31"/>
    <p:sldId id="279" r:id="rId32"/>
    <p:sldId id="280" r:id="rId33"/>
    <p:sldId id="281" r:id="rId34"/>
    <p:sldId id="282" r:id="rId35"/>
    <p:sldId id="283" r:id="rId36"/>
    <p:sldId id="284" r:id="rId37"/>
    <p:sldId id="285" r:id="rId38"/>
    <p:sldId id="29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6" d="100"/>
          <a:sy n="46" d="100"/>
        </p:scale>
        <p:origin x="-63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974A07-CE5F-4205-B0D2-70961BB8ED1D}" type="datetimeFigureOut">
              <a:rPr lang="en-US" smtClean="0"/>
              <a:pPr/>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028CC-B093-4E55-AF1D-CC895B868E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974A07-CE5F-4205-B0D2-70961BB8ED1D}" type="datetimeFigureOut">
              <a:rPr lang="en-US" smtClean="0"/>
              <a:pPr/>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028CC-B093-4E55-AF1D-CC895B868E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974A07-CE5F-4205-B0D2-70961BB8ED1D}" type="datetimeFigureOut">
              <a:rPr lang="en-US" smtClean="0"/>
              <a:pPr/>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028CC-B093-4E55-AF1D-CC895B868E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974A07-CE5F-4205-B0D2-70961BB8ED1D}" type="datetimeFigureOut">
              <a:rPr lang="en-US" smtClean="0"/>
              <a:pPr/>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028CC-B093-4E55-AF1D-CC895B868E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974A07-CE5F-4205-B0D2-70961BB8ED1D}" type="datetimeFigureOut">
              <a:rPr lang="en-US" smtClean="0"/>
              <a:pPr/>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028CC-B093-4E55-AF1D-CC895B868E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974A07-CE5F-4205-B0D2-70961BB8ED1D}" type="datetimeFigureOut">
              <a:rPr lang="en-US" smtClean="0"/>
              <a:pPr/>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028CC-B093-4E55-AF1D-CC895B868E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974A07-CE5F-4205-B0D2-70961BB8ED1D}" type="datetimeFigureOut">
              <a:rPr lang="en-US" smtClean="0"/>
              <a:pPr/>
              <a:t>3/3/2016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9028CC-B093-4E55-AF1D-CC895B868E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974A07-CE5F-4205-B0D2-70961BB8ED1D}" type="datetimeFigureOut">
              <a:rPr lang="en-US" smtClean="0"/>
              <a:pPr/>
              <a:t>3/3/2016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9028CC-B093-4E55-AF1D-CC895B868E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974A07-CE5F-4205-B0D2-70961BB8ED1D}" type="datetimeFigureOut">
              <a:rPr lang="en-US" smtClean="0"/>
              <a:pPr/>
              <a:t>3/3/2016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9028CC-B093-4E55-AF1D-CC895B868E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974A07-CE5F-4205-B0D2-70961BB8ED1D}" type="datetimeFigureOut">
              <a:rPr lang="en-US" smtClean="0"/>
              <a:pPr/>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028CC-B093-4E55-AF1D-CC895B868E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974A07-CE5F-4205-B0D2-70961BB8ED1D}" type="datetimeFigureOut">
              <a:rPr lang="en-US" smtClean="0"/>
              <a:pPr/>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028CC-B093-4E55-AF1D-CC895B868E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74A07-CE5F-4205-B0D2-70961BB8ED1D}" type="datetimeFigureOut">
              <a:rPr lang="en-US" smtClean="0"/>
              <a:pPr/>
              <a:t>3/3/2016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028CC-B093-4E55-AF1D-CC895B868E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images.google.com/imgres?imgurl=http://blog.silive.com/weather/2009/04/opera-singer.jpg&amp;imgrefurl=http://www.rosstraining.com/forum/viewtopic.php?f=1&amp;t=51013&amp;start=0&amp;usg=__r1uip-Msu-bKRzo8rSYaf8tAEQo=&amp;h=310&amp;w=500&amp;sz=130&amp;hl=en&amp;start=11&amp;um=1&amp;tbnid=noyRd2aVLEREKM:&amp;tbnh=81&amp;tbnw=130&amp;prev=/images?q=OPERA+SINGERS&amp;ndsp=21&amp;hl=en&amp;rlz=1T4SKPB_enUS347MX349&amp;sa=N&amp;um=1"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images.google.com/imgres?imgurl=http://www.cbc.ca/gfx/pix/domingoplacido_cp_7482884.jpg&amp;imgrefurl=http://www.cbc.ca/arts/story/2006/10/01/placidodomingo-book.html&amp;usg=__2LKRTSGfibUxWbCozqPu7YOkLB8=&amp;h=266&amp;w=220&amp;sz=22&amp;hl=en&amp;start=39&amp;um=1&amp;tbnid=zlFLjZ6x5Rn_dM:&amp;tbnh=113&amp;tbnw=93&amp;prev=/images?q=OPERA+SINGERS+DOMINGO&amp;ndsp=21&amp;hl=en&amp;rlz=1T4SKPB_enUS347MX349&amp;sa=N&amp;start=21&amp;um=1"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www.youtube.com/watch?v=MgVqMMDBQrM&amp;feature=related" TargetMode="External"/><Relationship Id="rId2" Type="http://schemas.openxmlformats.org/officeDocument/2006/relationships/hyperlink" Target="http://www.youtube.com/watch?v=4kDXGSwiRmA&amp;feature=related"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viewmorepics.myspace.com/index.cfm?fuseaction=user.viewAlbums&amp;friendID=50738879" TargetMode="External"/><Relationship Id="rId1" Type="http://schemas.openxmlformats.org/officeDocument/2006/relationships/slideLayout" Target="../slideLayouts/slideLayout6.xml"/><Relationship Id="rId4" Type="http://schemas.openxmlformats.org/officeDocument/2006/relationships/hyperlink" Target="http://www.myspace.com/davidhykes"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ideo" Target="file:///C:\Users\Tom\Desktop\Speech-Acoustics3.wmv"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1905000"/>
            <a:ext cx="3429000" cy="1143000"/>
          </a:xfrm>
        </p:spPr>
        <p:txBody>
          <a:bodyPr>
            <a:normAutofit fontScale="90000"/>
          </a:bodyPr>
          <a:lstStyle/>
          <a:p>
            <a:pPr eaLnBrk="1" hangingPunct="1"/>
            <a:r>
              <a:rPr lang="en-US" sz="3600" b="1" smtClean="0">
                <a:solidFill>
                  <a:srgbClr val="008080"/>
                </a:solidFill>
                <a:latin typeface="Arial" charset="0"/>
              </a:rPr>
              <a:t>ACOUSTICS OF SINGING</a:t>
            </a:r>
          </a:p>
        </p:txBody>
      </p:sp>
      <p:sp>
        <p:nvSpPr>
          <p:cNvPr id="2051" name="Rectangle 3"/>
          <p:cNvSpPr>
            <a:spLocks noGrp="1" noChangeArrowheads="1"/>
          </p:cNvSpPr>
          <p:nvPr>
            <p:ph type="subTitle" idx="1"/>
          </p:nvPr>
        </p:nvSpPr>
        <p:spPr>
          <a:xfrm>
            <a:off x="1219200" y="304800"/>
            <a:ext cx="6400800" cy="609600"/>
          </a:xfrm>
        </p:spPr>
        <p:txBody>
          <a:bodyPr/>
          <a:lstStyle/>
          <a:p>
            <a:pPr eaLnBrk="1" hangingPunct="1"/>
            <a:r>
              <a:rPr lang="en-US" b="1" smtClean="0">
                <a:latin typeface="Arial" charset="0"/>
              </a:rPr>
              <a:t>MUSICAL ACOUSTICS</a:t>
            </a:r>
          </a:p>
        </p:txBody>
      </p:sp>
      <p:sp>
        <p:nvSpPr>
          <p:cNvPr id="2052" name="Text Box 4"/>
          <p:cNvSpPr txBox="1">
            <a:spLocks noChangeArrowheads="1"/>
          </p:cNvSpPr>
          <p:nvPr/>
        </p:nvSpPr>
        <p:spPr bwMode="auto">
          <a:xfrm>
            <a:off x="1143000" y="5410200"/>
            <a:ext cx="7190815" cy="1200329"/>
          </a:xfrm>
          <a:prstGeom prst="rect">
            <a:avLst/>
          </a:prstGeom>
          <a:noFill/>
          <a:ln w="9525">
            <a:noFill/>
            <a:miter lim="800000"/>
            <a:headEnd/>
            <a:tailEnd/>
          </a:ln>
        </p:spPr>
        <p:txBody>
          <a:bodyPr wrap="none">
            <a:spAutoFit/>
          </a:bodyPr>
          <a:lstStyle/>
          <a:p>
            <a:r>
              <a:rPr lang="en-US" b="1" i="1" dirty="0">
                <a:latin typeface="Arial" charset="0"/>
              </a:rPr>
              <a:t>Science of Sound</a:t>
            </a:r>
            <a:r>
              <a:rPr lang="en-US" b="1" dirty="0">
                <a:latin typeface="Arial" charset="0"/>
              </a:rPr>
              <a:t>, </a:t>
            </a:r>
            <a:r>
              <a:rPr lang="en-US" b="1" dirty="0" smtClean="0">
                <a:latin typeface="Arial" charset="0"/>
              </a:rPr>
              <a:t>Chapter 17</a:t>
            </a:r>
          </a:p>
          <a:p>
            <a:r>
              <a:rPr lang="en-US" b="1" i="1" dirty="0" smtClean="0">
                <a:latin typeface="Arial" charset="0"/>
              </a:rPr>
              <a:t>The Science of the Singing Voice, </a:t>
            </a:r>
            <a:r>
              <a:rPr lang="en-US" b="1" dirty="0" smtClean="0">
                <a:latin typeface="Arial" charset="0"/>
              </a:rPr>
              <a:t> J. </a:t>
            </a:r>
            <a:r>
              <a:rPr lang="en-US" b="1" dirty="0" err="1" smtClean="0">
                <a:latin typeface="Arial" charset="0"/>
              </a:rPr>
              <a:t>Sundberg</a:t>
            </a:r>
            <a:r>
              <a:rPr lang="en-US" b="1" dirty="0" smtClean="0">
                <a:latin typeface="Arial" charset="0"/>
              </a:rPr>
              <a:t>, NIU Press, 1987</a:t>
            </a:r>
          </a:p>
          <a:p>
            <a:r>
              <a:rPr lang="en-US" b="1" i="1" dirty="0" smtClean="0">
                <a:latin typeface="Arial" charset="0"/>
              </a:rPr>
              <a:t>Resonance in Singing</a:t>
            </a:r>
            <a:r>
              <a:rPr lang="en-US" b="1" dirty="0" smtClean="0">
                <a:latin typeface="Arial" charset="0"/>
              </a:rPr>
              <a:t>, Donald Miller, Inside View Press, 2008</a:t>
            </a:r>
            <a:endParaRPr lang="en-US" b="1" i="1" dirty="0" smtClean="0">
              <a:latin typeface="Arial" charset="0"/>
            </a:endParaRPr>
          </a:p>
          <a:p>
            <a:endParaRPr lang="en-US" b="1" dirty="0">
              <a:latin typeface="Arial" charset="0"/>
            </a:endParaRPr>
          </a:p>
        </p:txBody>
      </p:sp>
      <p:pic>
        <p:nvPicPr>
          <p:cNvPr id="2053" name="Picture 6" descr="http://www.hatchling.com.au/face/pages/thedocumentary/photogallery/hires/Woman%20singing%20in%20church.jpg"/>
          <p:cNvPicPr>
            <a:picLocks noChangeAspect="1" noChangeArrowheads="1"/>
          </p:cNvPicPr>
          <p:nvPr/>
        </p:nvPicPr>
        <p:blipFill>
          <a:blip r:embed="rId2" cstate="print"/>
          <a:srcRect/>
          <a:stretch>
            <a:fillRect/>
          </a:stretch>
        </p:blipFill>
        <p:spPr bwMode="auto">
          <a:xfrm>
            <a:off x="3886200" y="1371600"/>
            <a:ext cx="4941888"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62000" y="304800"/>
            <a:ext cx="7772400" cy="609600"/>
          </a:xfrm>
        </p:spPr>
        <p:txBody>
          <a:bodyPr/>
          <a:lstStyle/>
          <a:p>
            <a:pPr eaLnBrk="1" hangingPunct="1"/>
            <a:r>
              <a:rPr lang="en-US" sz="2400" b="1" dirty="0" smtClean="0">
                <a:solidFill>
                  <a:srgbClr val="000099"/>
                </a:solidFill>
                <a:latin typeface="Arial" charset="0"/>
              </a:rPr>
              <a:t>SPECTRUM OF </a:t>
            </a:r>
            <a:r>
              <a:rPr lang="en-US" sz="2400" b="1" i="1" dirty="0" smtClean="0">
                <a:solidFill>
                  <a:srgbClr val="000099"/>
                </a:solidFill>
                <a:latin typeface="Arial" charset="0"/>
              </a:rPr>
              <a:t>/</a:t>
            </a:r>
            <a:r>
              <a:rPr lang="en-US" sz="2400" b="1" i="1" dirty="0" smtClean="0">
                <a:solidFill>
                  <a:srgbClr val="000099"/>
                </a:solidFill>
                <a:latin typeface="Arial" charset="0"/>
                <a:cs typeface="Arial" charset="0"/>
              </a:rPr>
              <a:t>α</a:t>
            </a:r>
            <a:r>
              <a:rPr lang="en-US" sz="2400" b="1" i="1" dirty="0" smtClean="0">
                <a:solidFill>
                  <a:srgbClr val="000099"/>
                </a:solidFill>
                <a:latin typeface="Arial" charset="0"/>
              </a:rPr>
              <a:t>/</a:t>
            </a:r>
            <a:r>
              <a:rPr lang="en-US" sz="2400" b="1" dirty="0" smtClean="0">
                <a:solidFill>
                  <a:srgbClr val="000099"/>
                </a:solidFill>
                <a:latin typeface="Arial" charset="0"/>
              </a:rPr>
              <a:t> WITH HIGH AND LOW LARYNX</a:t>
            </a:r>
          </a:p>
        </p:txBody>
      </p:sp>
      <p:pic>
        <p:nvPicPr>
          <p:cNvPr id="16387" name="Picture 3" descr="C:\Documents and Settings\Elsi Stotts\My Documents\My Pictures\Spectrum of lal.jpg"/>
          <p:cNvPicPr>
            <a:picLocks noChangeAspect="1" noChangeArrowheads="1"/>
          </p:cNvPicPr>
          <p:nvPr/>
        </p:nvPicPr>
        <p:blipFill>
          <a:blip r:embed="rId2" cstate="print"/>
          <a:srcRect/>
          <a:stretch>
            <a:fillRect/>
          </a:stretch>
        </p:blipFill>
        <p:spPr bwMode="auto">
          <a:xfrm>
            <a:off x="0" y="1066800"/>
            <a:ext cx="91440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Elsi Stotts\My Documents\My Pictures\singer's formant.jpg"/>
          <p:cNvPicPr>
            <a:picLocks noChangeAspect="1" noChangeArrowheads="1"/>
          </p:cNvPicPr>
          <p:nvPr/>
        </p:nvPicPr>
        <p:blipFill>
          <a:blip r:embed="rId2" cstate="print"/>
          <a:srcRect/>
          <a:stretch>
            <a:fillRect/>
          </a:stretch>
        </p:blipFill>
        <p:spPr bwMode="auto">
          <a:xfrm>
            <a:off x="1206500" y="0"/>
            <a:ext cx="7935913" cy="6856413"/>
          </a:xfrm>
          <a:prstGeom prst="rect">
            <a:avLst/>
          </a:prstGeom>
          <a:noFill/>
          <a:ln w="9525">
            <a:noFill/>
            <a:miter lim="800000"/>
            <a:headEnd/>
            <a:tailEnd/>
          </a:ln>
        </p:spPr>
      </p:pic>
      <p:sp>
        <p:nvSpPr>
          <p:cNvPr id="4" name="TextBox 3"/>
          <p:cNvSpPr txBox="1"/>
          <p:nvPr/>
        </p:nvSpPr>
        <p:spPr>
          <a:xfrm>
            <a:off x="5105400" y="304800"/>
            <a:ext cx="2819400" cy="369332"/>
          </a:xfrm>
          <a:prstGeom prst="rect">
            <a:avLst/>
          </a:prstGeom>
          <a:noFill/>
        </p:spPr>
        <p:txBody>
          <a:bodyPr wrap="square" rtlCol="0">
            <a:spAutoFit/>
          </a:bodyPr>
          <a:lstStyle/>
          <a:p>
            <a:r>
              <a:rPr lang="en-US" b="1" dirty="0" smtClean="0">
                <a:solidFill>
                  <a:srgbClr val="00B0F0"/>
                </a:solidFill>
              </a:rPr>
              <a:t>SINGER’S FORMANT</a:t>
            </a:r>
            <a:endParaRPr lang="en-US" b="1" dirty="0">
              <a:solidFill>
                <a:srgbClr val="00B0F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7030A0"/>
                </a:solidFill>
              </a:rPr>
              <a:t>SINGER’S FORMANT</a:t>
            </a:r>
            <a:endParaRPr lang="en-US" sz="2800" b="1" dirty="0">
              <a:solidFill>
                <a:srgbClr val="7030A0"/>
              </a:solidFill>
            </a:endParaRPr>
          </a:p>
        </p:txBody>
      </p:sp>
      <p:sp>
        <p:nvSpPr>
          <p:cNvPr id="3" name="Content Placeholder 2"/>
          <p:cNvSpPr>
            <a:spLocks noGrp="1"/>
          </p:cNvSpPr>
          <p:nvPr>
            <p:ph idx="1"/>
          </p:nvPr>
        </p:nvSpPr>
        <p:spPr>
          <a:xfrm>
            <a:off x="457200" y="1600200"/>
            <a:ext cx="5867400" cy="4525963"/>
          </a:xfrm>
        </p:spPr>
        <p:txBody>
          <a:bodyPr>
            <a:normAutofit fontScale="92500" lnSpcReduction="10000"/>
          </a:bodyPr>
          <a:lstStyle/>
          <a:p>
            <a:pPr>
              <a:buNone/>
            </a:pPr>
            <a:r>
              <a:rPr lang="en-US" sz="2400" b="1" dirty="0" smtClean="0"/>
              <a:t>The center frequency of the singer’s formant varies slightly with different voice classifications:   ~</a:t>
            </a:r>
            <a:r>
              <a:rPr lang="en-US" sz="2400" b="1" dirty="0" smtClean="0"/>
              <a:t>2.4 kHz </a:t>
            </a:r>
            <a:r>
              <a:rPr lang="en-US" sz="2400" b="1" dirty="0" smtClean="0"/>
              <a:t>for basses; </a:t>
            </a:r>
          </a:p>
          <a:p>
            <a:pPr>
              <a:buNone/>
            </a:pPr>
            <a:r>
              <a:rPr lang="en-US" sz="2400" b="1" dirty="0" smtClean="0"/>
              <a:t> </a:t>
            </a:r>
            <a:r>
              <a:rPr lang="en-US" sz="2400" b="1" dirty="0" smtClean="0"/>
              <a:t>    </a:t>
            </a:r>
            <a:r>
              <a:rPr lang="en-US" sz="2400" b="1" dirty="0" smtClean="0"/>
              <a:t>~</a:t>
            </a:r>
            <a:r>
              <a:rPr lang="en-US" sz="2400" b="1" dirty="0" smtClean="0"/>
              <a:t>2.6 kHz </a:t>
            </a:r>
            <a:r>
              <a:rPr lang="en-US" sz="2400" b="1" dirty="0" smtClean="0"/>
              <a:t>for baritones; ~</a:t>
            </a:r>
            <a:r>
              <a:rPr lang="en-US" sz="2400" b="1" dirty="0" smtClean="0"/>
              <a:t>2.8 kHz </a:t>
            </a:r>
            <a:r>
              <a:rPr lang="en-US" sz="2400" b="1" dirty="0" smtClean="0"/>
              <a:t>for tenors.  </a:t>
            </a:r>
            <a:endParaRPr lang="en-US" sz="2400" b="1" dirty="0" smtClean="0"/>
          </a:p>
          <a:p>
            <a:pPr>
              <a:buNone/>
            </a:pPr>
            <a:endParaRPr lang="en-US" sz="1800" b="1" dirty="0" smtClean="0"/>
          </a:p>
          <a:p>
            <a:pPr>
              <a:buNone/>
            </a:pPr>
            <a:endParaRPr lang="en-US" sz="1800" b="1" dirty="0" smtClean="0"/>
          </a:p>
          <a:p>
            <a:pPr>
              <a:buNone/>
            </a:pPr>
            <a:endParaRPr lang="en-US" sz="1800" b="1" dirty="0" smtClean="0"/>
          </a:p>
          <a:p>
            <a:pPr>
              <a:buNone/>
            </a:pPr>
            <a:endParaRPr lang="en-US" sz="1800" b="1" dirty="0" smtClean="0"/>
          </a:p>
          <a:p>
            <a:pPr>
              <a:buNone/>
            </a:pPr>
            <a:endParaRPr lang="en-US" sz="1800" b="1" dirty="0" smtClean="0"/>
          </a:p>
          <a:p>
            <a:pPr>
              <a:buNone/>
            </a:pPr>
            <a:r>
              <a:rPr lang="en-US" sz="2400" b="1" dirty="0" smtClean="0"/>
              <a:t>Female singers produce a singer’s formant that is narrower in frequency and much less prominent.  The singer’s </a:t>
            </a:r>
            <a:r>
              <a:rPr lang="en-US" sz="2400" b="1" dirty="0" smtClean="0"/>
              <a:t>f</a:t>
            </a:r>
            <a:r>
              <a:rPr lang="en-US" sz="2400" b="1" dirty="0" smtClean="0"/>
              <a:t>ormant will match their widely-spaced partials only for certain tones of the scale.   </a:t>
            </a:r>
            <a:endParaRPr lang="en-US" sz="2400" b="1" dirty="0"/>
          </a:p>
        </p:txBody>
      </p:sp>
      <p:pic>
        <p:nvPicPr>
          <p:cNvPr id="47106" name="Picture 2" descr="http://t1.gstatic.com/images?q=tbn:noyRd2aVLEREKM%3Ahttp://blog.silive.com/weather/2009/04/opera-singer.jpg">
            <a:hlinkClick r:id="rId2"/>
          </p:cNvPr>
          <p:cNvPicPr>
            <a:picLocks noChangeAspect="1" noChangeArrowheads="1"/>
          </p:cNvPicPr>
          <p:nvPr/>
        </p:nvPicPr>
        <p:blipFill>
          <a:blip r:embed="rId3" cstate="print"/>
          <a:srcRect/>
          <a:stretch>
            <a:fillRect/>
          </a:stretch>
        </p:blipFill>
        <p:spPr bwMode="auto">
          <a:xfrm>
            <a:off x="6400799" y="4419600"/>
            <a:ext cx="3340571" cy="2081432"/>
          </a:xfrm>
          <a:prstGeom prst="rect">
            <a:avLst/>
          </a:prstGeom>
          <a:noFill/>
        </p:spPr>
      </p:pic>
      <p:pic>
        <p:nvPicPr>
          <p:cNvPr id="47108" name="Picture 4" descr="http://t3.gstatic.com/images?q=tbn:zlFLjZ6x5Rn_dM:http://www.cbc.ca/gfx/pix/domingoplacido_cp_7482884.jpg">
            <a:hlinkClick r:id="rId4"/>
          </p:cNvPr>
          <p:cNvPicPr>
            <a:picLocks noChangeAspect="1" noChangeArrowheads="1"/>
          </p:cNvPicPr>
          <p:nvPr/>
        </p:nvPicPr>
        <p:blipFill>
          <a:blip r:embed="rId5" cstate="print"/>
          <a:srcRect/>
          <a:stretch>
            <a:fillRect/>
          </a:stretch>
        </p:blipFill>
        <p:spPr bwMode="auto">
          <a:xfrm>
            <a:off x="6629400" y="1066800"/>
            <a:ext cx="2335226" cy="283742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447800"/>
            <a:ext cx="2286000" cy="1143000"/>
          </a:xfrm>
        </p:spPr>
        <p:txBody>
          <a:bodyPr>
            <a:normAutofit fontScale="90000"/>
          </a:bodyPr>
          <a:lstStyle/>
          <a:p>
            <a:pPr algn="l" eaLnBrk="1" hangingPunct="1"/>
            <a:r>
              <a:rPr lang="en-US" sz="2400" b="1" smtClean="0">
                <a:solidFill>
                  <a:srgbClr val="800080"/>
                </a:solidFill>
                <a:latin typeface="Arial" charset="0"/>
              </a:rPr>
              <a:t>FORMANT TUNING BY SOPRANOS</a:t>
            </a:r>
          </a:p>
        </p:txBody>
      </p:sp>
      <p:pic>
        <p:nvPicPr>
          <p:cNvPr id="19459" name="Picture 3" descr="C:\Documents and Settings\Elsi Stotts\My Documents\My Pictures\formant tuning by sopranos (2).jpg"/>
          <p:cNvPicPr>
            <a:picLocks noChangeAspect="1" noChangeArrowheads="1"/>
          </p:cNvPicPr>
          <p:nvPr/>
        </p:nvPicPr>
        <p:blipFill>
          <a:blip r:embed="rId2" cstate="print"/>
          <a:srcRect/>
          <a:stretch>
            <a:fillRect/>
          </a:stretch>
        </p:blipFill>
        <p:spPr bwMode="auto">
          <a:xfrm>
            <a:off x="3048000" y="0"/>
            <a:ext cx="5465763" cy="6858000"/>
          </a:xfrm>
          <a:prstGeom prst="rect">
            <a:avLst/>
          </a:prstGeom>
          <a:noFill/>
          <a:ln w="9525">
            <a:noFill/>
            <a:miter lim="800000"/>
            <a:headEnd/>
            <a:tailEnd/>
          </a:ln>
        </p:spPr>
      </p:pic>
      <p:sp>
        <p:nvSpPr>
          <p:cNvPr id="19460" name="Text Box 4"/>
          <p:cNvSpPr txBox="1">
            <a:spLocks noChangeArrowheads="1"/>
          </p:cNvSpPr>
          <p:nvPr/>
        </p:nvSpPr>
        <p:spPr bwMode="auto">
          <a:xfrm>
            <a:off x="0" y="3429000"/>
            <a:ext cx="2971800" cy="2554545"/>
          </a:xfrm>
          <a:prstGeom prst="rect">
            <a:avLst/>
          </a:prstGeom>
          <a:noFill/>
          <a:ln w="9525">
            <a:noFill/>
            <a:miter lim="800000"/>
            <a:headEnd/>
            <a:tailEnd/>
          </a:ln>
        </p:spPr>
        <p:txBody>
          <a:bodyPr>
            <a:spAutoFit/>
          </a:bodyPr>
          <a:lstStyle/>
          <a:p>
            <a:r>
              <a:rPr lang="en-US" sz="2000" b="1" dirty="0">
                <a:solidFill>
                  <a:srgbClr val="000066"/>
                </a:solidFill>
                <a:latin typeface="Arial" charset="0"/>
              </a:rPr>
              <a:t>F</a:t>
            </a:r>
            <a:r>
              <a:rPr lang="en-US" sz="2000" b="1" baseline="-25000" dirty="0">
                <a:solidFill>
                  <a:srgbClr val="000066"/>
                </a:solidFill>
                <a:latin typeface="Arial" charset="0"/>
              </a:rPr>
              <a:t>1 </a:t>
            </a:r>
            <a:r>
              <a:rPr lang="en-US" sz="2000" b="1" dirty="0" smtClean="0">
                <a:solidFill>
                  <a:srgbClr val="000066"/>
                </a:solidFill>
                <a:latin typeface="Arial" charset="0"/>
              </a:rPr>
              <a:t>and </a:t>
            </a:r>
            <a:r>
              <a:rPr lang="en-US" sz="2000" b="1" dirty="0">
                <a:solidFill>
                  <a:srgbClr val="000066"/>
                </a:solidFill>
                <a:latin typeface="Arial" charset="0"/>
              </a:rPr>
              <a:t>F</a:t>
            </a:r>
            <a:r>
              <a:rPr lang="en-US" sz="2000" b="1" baseline="-25000" dirty="0">
                <a:solidFill>
                  <a:srgbClr val="000066"/>
                </a:solidFill>
                <a:latin typeface="Arial" charset="0"/>
              </a:rPr>
              <a:t>2 </a:t>
            </a:r>
            <a:r>
              <a:rPr lang="en-US" sz="2000" b="1" dirty="0" smtClean="0">
                <a:solidFill>
                  <a:srgbClr val="000066"/>
                </a:solidFill>
                <a:latin typeface="Arial" charset="0"/>
              </a:rPr>
              <a:t>are the lowest formants of  </a:t>
            </a:r>
            <a:r>
              <a:rPr lang="en-US" sz="2000" b="1" dirty="0">
                <a:solidFill>
                  <a:srgbClr val="000066"/>
                </a:solidFill>
                <a:latin typeface="Arial" charset="0"/>
              </a:rPr>
              <a:t>/</a:t>
            </a:r>
            <a:r>
              <a:rPr lang="en-US" sz="2000" b="1" dirty="0" err="1">
                <a:solidFill>
                  <a:srgbClr val="000066"/>
                </a:solidFill>
                <a:latin typeface="Arial" charset="0"/>
              </a:rPr>
              <a:t>i</a:t>
            </a:r>
            <a:r>
              <a:rPr lang="en-US" sz="2000" b="1" dirty="0">
                <a:solidFill>
                  <a:srgbClr val="000066"/>
                </a:solidFill>
                <a:latin typeface="Arial" charset="0"/>
              </a:rPr>
              <a:t>/, </a:t>
            </a:r>
            <a:r>
              <a:rPr lang="en-US" sz="2000" b="1" i="1" dirty="0" smtClean="0">
                <a:solidFill>
                  <a:srgbClr val="000066"/>
                </a:solidFill>
                <a:latin typeface="Arial" charset="0"/>
              </a:rPr>
              <a:t>/</a:t>
            </a:r>
            <a:r>
              <a:rPr lang="en-US" sz="2000" b="1" i="1" dirty="0" smtClean="0">
                <a:solidFill>
                  <a:srgbClr val="000066"/>
                </a:solidFill>
                <a:latin typeface="Arial" charset="0"/>
                <a:cs typeface="Arial" charset="0"/>
              </a:rPr>
              <a:t>ɑ</a:t>
            </a:r>
            <a:r>
              <a:rPr lang="en-US" sz="2000" b="1" i="1" dirty="0" smtClean="0">
                <a:solidFill>
                  <a:srgbClr val="000066"/>
                </a:solidFill>
                <a:latin typeface="Arial" charset="0"/>
                <a:cs typeface="Arial" charset="0"/>
              </a:rPr>
              <a:t>/</a:t>
            </a:r>
            <a:r>
              <a:rPr lang="en-US" sz="2000" b="1" i="1" dirty="0" smtClean="0">
                <a:solidFill>
                  <a:srgbClr val="000066"/>
                </a:solidFill>
                <a:latin typeface="Arial" charset="0"/>
              </a:rPr>
              <a:t>,</a:t>
            </a:r>
            <a:r>
              <a:rPr lang="en-US" sz="2000" b="1" dirty="0" smtClean="0">
                <a:solidFill>
                  <a:srgbClr val="000066"/>
                </a:solidFill>
                <a:latin typeface="Arial" charset="0"/>
              </a:rPr>
              <a:t> </a:t>
            </a:r>
            <a:r>
              <a:rPr lang="en-US" sz="2000" b="1" dirty="0">
                <a:solidFill>
                  <a:srgbClr val="000066"/>
                </a:solidFill>
                <a:latin typeface="Arial" charset="0"/>
              </a:rPr>
              <a:t>and /u/</a:t>
            </a:r>
          </a:p>
          <a:p>
            <a:r>
              <a:rPr lang="en-US" sz="2000" b="1" dirty="0" smtClean="0">
                <a:solidFill>
                  <a:srgbClr val="000066"/>
                </a:solidFill>
                <a:latin typeface="Arial" charset="0"/>
              </a:rPr>
              <a:t> (e.g., /u/ 400, 800 Hz)</a:t>
            </a:r>
          </a:p>
          <a:p>
            <a:endParaRPr lang="en-US" sz="2000" b="1" dirty="0">
              <a:solidFill>
                <a:srgbClr val="000066"/>
              </a:solidFill>
              <a:latin typeface="Arial" charset="0"/>
            </a:endParaRPr>
          </a:p>
          <a:p>
            <a:r>
              <a:rPr lang="en-US" sz="2000" b="1" dirty="0" smtClean="0">
                <a:solidFill>
                  <a:srgbClr val="006666"/>
                </a:solidFill>
                <a:latin typeface="Arial" charset="0"/>
              </a:rPr>
              <a:t>Solid lines are the first 7 harmonics of the sung  note</a:t>
            </a:r>
            <a:endParaRPr lang="en-US" sz="2000" b="1" dirty="0">
              <a:solidFill>
                <a:srgbClr val="006666"/>
              </a:solidFill>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rgbClr val="C00000"/>
                </a:solidFill>
              </a:rPr>
              <a:t>BREATHING AND AIR FLOW</a:t>
            </a:r>
            <a:endParaRPr lang="en-US" sz="2400" b="1" dirty="0">
              <a:solidFill>
                <a:srgbClr val="C00000"/>
              </a:solidFill>
            </a:endParaRPr>
          </a:p>
        </p:txBody>
      </p:sp>
      <p:pic>
        <p:nvPicPr>
          <p:cNvPr id="3" name="Picture 2" descr="Fig._17.10.jpg"/>
          <p:cNvPicPr>
            <a:picLocks noChangeAspect="1"/>
          </p:cNvPicPr>
          <p:nvPr/>
        </p:nvPicPr>
        <p:blipFill>
          <a:blip r:embed="rId2" cstate="print"/>
          <a:stretch>
            <a:fillRect/>
          </a:stretch>
        </p:blipFill>
        <p:spPr>
          <a:xfrm>
            <a:off x="1547390" y="1219200"/>
            <a:ext cx="7717971" cy="56388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0B050"/>
                </a:solidFill>
              </a:rPr>
              <a:t>BREATHING</a:t>
            </a:r>
            <a:endParaRPr lang="en-US" sz="2800" b="1" dirty="0">
              <a:solidFill>
                <a:srgbClr val="00B050"/>
              </a:solidFill>
            </a:endParaRPr>
          </a:p>
        </p:txBody>
      </p:sp>
      <p:pic>
        <p:nvPicPr>
          <p:cNvPr id="3" name="Picture 2" descr="Fig._17.11.jpg"/>
          <p:cNvPicPr>
            <a:picLocks noChangeAspect="1"/>
          </p:cNvPicPr>
          <p:nvPr/>
        </p:nvPicPr>
        <p:blipFill>
          <a:blip r:embed="rId2" cstate="print"/>
          <a:stretch>
            <a:fillRect/>
          </a:stretch>
        </p:blipFill>
        <p:spPr>
          <a:xfrm>
            <a:off x="228600" y="1143000"/>
            <a:ext cx="8591550" cy="3733800"/>
          </a:xfrm>
          <a:prstGeom prst="rect">
            <a:avLst/>
          </a:prstGeom>
        </p:spPr>
      </p:pic>
      <p:sp>
        <p:nvSpPr>
          <p:cNvPr id="4" name="TextBox 3"/>
          <p:cNvSpPr txBox="1"/>
          <p:nvPr/>
        </p:nvSpPr>
        <p:spPr>
          <a:xfrm>
            <a:off x="381000" y="5257800"/>
            <a:ext cx="8382000" cy="1200329"/>
          </a:xfrm>
          <a:prstGeom prst="rect">
            <a:avLst/>
          </a:prstGeom>
          <a:noFill/>
        </p:spPr>
        <p:txBody>
          <a:bodyPr wrap="square" rtlCol="0">
            <a:spAutoFit/>
          </a:bodyPr>
          <a:lstStyle/>
          <a:p>
            <a:r>
              <a:rPr lang="en-US" sz="2400" b="1" dirty="0" smtClean="0"/>
              <a:t>Lung capacity in the young adult and its subdivision into functioning volumes. </a:t>
            </a:r>
          </a:p>
          <a:p>
            <a:r>
              <a:rPr lang="en-US" sz="2400" b="1" dirty="0" smtClean="0"/>
              <a:t> Volume of male lung is shown at left, female at right.  </a:t>
            </a:r>
            <a:endParaRPr lang="en-US" sz="2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02060"/>
                </a:solidFill>
              </a:rPr>
              <a:t>SUBGLOTTAL PRESSURE</a:t>
            </a:r>
            <a:endParaRPr lang="en-US" sz="2800" b="1" dirty="0">
              <a:solidFill>
                <a:srgbClr val="002060"/>
              </a:solidFill>
            </a:endParaRPr>
          </a:p>
        </p:txBody>
      </p:sp>
      <p:sp>
        <p:nvSpPr>
          <p:cNvPr id="3" name="TextBox 2"/>
          <p:cNvSpPr txBox="1"/>
          <p:nvPr/>
        </p:nvSpPr>
        <p:spPr>
          <a:xfrm>
            <a:off x="457200" y="1676400"/>
            <a:ext cx="8305800" cy="3693319"/>
          </a:xfrm>
          <a:prstGeom prst="rect">
            <a:avLst/>
          </a:prstGeom>
          <a:noFill/>
        </p:spPr>
        <p:txBody>
          <a:bodyPr wrap="square" rtlCol="0">
            <a:spAutoFit/>
          </a:bodyPr>
          <a:lstStyle/>
          <a:p>
            <a:r>
              <a:rPr lang="en-US" sz="2400" b="1" dirty="0" smtClean="0"/>
              <a:t>The way in which the vocal folds vibrate at a given </a:t>
            </a:r>
            <a:r>
              <a:rPr lang="en-US" sz="2400" b="1" dirty="0" err="1" smtClean="0"/>
              <a:t>subglottal</a:t>
            </a:r>
            <a:r>
              <a:rPr lang="en-US" sz="2400" b="1" dirty="0" smtClean="0"/>
              <a:t> pressure is entirely determined by the laryngeal musculature.  However </a:t>
            </a:r>
            <a:r>
              <a:rPr lang="en-US" sz="2400" b="1" dirty="0" err="1" smtClean="0"/>
              <a:t>subglottal</a:t>
            </a:r>
            <a:r>
              <a:rPr lang="en-US" sz="2400" b="1" dirty="0" smtClean="0"/>
              <a:t> pressure is significant for the amplitude and also, to some degree, for the frequency of phonation.  </a:t>
            </a:r>
          </a:p>
          <a:p>
            <a:endParaRPr lang="en-US" b="1" dirty="0" smtClean="0"/>
          </a:p>
          <a:p>
            <a:r>
              <a:rPr lang="en-US" sz="2400" b="1" dirty="0" smtClean="0"/>
              <a:t>An increase in loudness of phonation is found to be accompanied by an increase in </a:t>
            </a:r>
            <a:r>
              <a:rPr lang="en-US" sz="2400" b="1" dirty="0" err="1" smtClean="0"/>
              <a:t>subglottal</a:t>
            </a:r>
            <a:r>
              <a:rPr lang="en-US" sz="2400" b="1" dirty="0" smtClean="0"/>
              <a:t> pressure.   </a:t>
            </a:r>
          </a:p>
          <a:p>
            <a:endParaRPr lang="en-US" sz="2400" b="1" dirty="0" smtClean="0"/>
          </a:p>
          <a:p>
            <a:r>
              <a:rPr lang="en-US" sz="2400" b="1" dirty="0" smtClean="0"/>
              <a:t>An increase in </a:t>
            </a:r>
            <a:r>
              <a:rPr lang="en-US" sz="2400" b="1" dirty="0" err="1" smtClean="0"/>
              <a:t>subglottal</a:t>
            </a:r>
            <a:r>
              <a:rPr lang="en-US" sz="2400" b="1" dirty="0" smtClean="0"/>
              <a:t> pressure is also observed when the phonation frequency is increased.  </a:t>
            </a:r>
            <a:endParaRPr lang="en-US" sz="2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381000"/>
            <a:ext cx="2514600" cy="1524000"/>
          </a:xfrm>
        </p:spPr>
        <p:txBody>
          <a:bodyPr>
            <a:normAutofit/>
          </a:bodyPr>
          <a:lstStyle/>
          <a:p>
            <a:pPr eaLnBrk="1" hangingPunct="1"/>
            <a:r>
              <a:rPr lang="en-US" sz="2400" b="1" dirty="0" smtClean="0">
                <a:solidFill>
                  <a:srgbClr val="006699"/>
                </a:solidFill>
                <a:latin typeface="Arial" charset="0"/>
              </a:rPr>
              <a:t>SUBGLOTTAL PRESSURE IN SINGING</a:t>
            </a:r>
          </a:p>
        </p:txBody>
      </p:sp>
      <p:pic>
        <p:nvPicPr>
          <p:cNvPr id="20483" name="Picture 3" descr="C:\Documents and Settings\Elsi Stotts\My Documents\My Pictures\Subglottal pressure in singing.jpg"/>
          <p:cNvPicPr>
            <a:picLocks noChangeAspect="1" noChangeArrowheads="1"/>
          </p:cNvPicPr>
          <p:nvPr/>
        </p:nvPicPr>
        <p:blipFill>
          <a:blip r:embed="rId2" cstate="print"/>
          <a:srcRect/>
          <a:stretch>
            <a:fillRect/>
          </a:stretch>
        </p:blipFill>
        <p:spPr bwMode="auto">
          <a:xfrm>
            <a:off x="3352800" y="0"/>
            <a:ext cx="5791200" cy="6858000"/>
          </a:xfrm>
          <a:prstGeom prst="rect">
            <a:avLst/>
          </a:prstGeom>
          <a:noFill/>
          <a:ln w="9525">
            <a:noFill/>
            <a:miter lim="800000"/>
            <a:headEnd/>
            <a:tailEnd/>
          </a:ln>
        </p:spPr>
      </p:pic>
      <p:sp>
        <p:nvSpPr>
          <p:cNvPr id="4" name="TextBox 3"/>
          <p:cNvSpPr txBox="1"/>
          <p:nvPr/>
        </p:nvSpPr>
        <p:spPr>
          <a:xfrm>
            <a:off x="609600" y="2590800"/>
            <a:ext cx="2895600" cy="381000"/>
          </a:xfrm>
          <a:prstGeom prst="rect">
            <a:avLst/>
          </a:prstGeom>
          <a:noFill/>
        </p:spPr>
        <p:txBody>
          <a:bodyPr wrap="square" rtlCol="0">
            <a:spAutoFit/>
          </a:bodyPr>
          <a:lstStyle/>
          <a:p>
            <a:endParaRPr lang="en-US" dirty="0"/>
          </a:p>
        </p:txBody>
      </p:sp>
      <p:sp>
        <p:nvSpPr>
          <p:cNvPr id="5" name="TextBox 4"/>
          <p:cNvSpPr txBox="1"/>
          <p:nvPr/>
        </p:nvSpPr>
        <p:spPr>
          <a:xfrm>
            <a:off x="228600" y="2590800"/>
            <a:ext cx="3124200" cy="369332"/>
          </a:xfrm>
          <a:prstGeom prst="rect">
            <a:avLst/>
          </a:prstGeom>
          <a:noFill/>
        </p:spPr>
        <p:txBody>
          <a:bodyPr wrap="square" rtlCol="0">
            <a:spAutoFit/>
          </a:bodyPr>
          <a:lstStyle/>
          <a:p>
            <a:r>
              <a:rPr lang="en-US" b="1" dirty="0" smtClean="0"/>
              <a:t>INCREASE WITH SOUND LEVEL</a:t>
            </a:r>
            <a:endParaRPr lang="en-US" b="1" dirty="0"/>
          </a:p>
        </p:txBody>
      </p:sp>
      <p:sp>
        <p:nvSpPr>
          <p:cNvPr id="6" name="TextBox 5"/>
          <p:cNvSpPr txBox="1"/>
          <p:nvPr/>
        </p:nvSpPr>
        <p:spPr>
          <a:xfrm>
            <a:off x="381000" y="5867400"/>
            <a:ext cx="2971800" cy="381000"/>
          </a:xfrm>
          <a:prstGeom prst="rect">
            <a:avLst/>
          </a:prstGeom>
          <a:noFill/>
        </p:spPr>
        <p:txBody>
          <a:bodyPr wrap="square" rtlCol="0">
            <a:spAutoFit/>
          </a:bodyPr>
          <a:lstStyle/>
          <a:p>
            <a:r>
              <a:rPr lang="en-US" b="1" smtClean="0"/>
              <a:t>INCREASE WITH FREQUENCY</a:t>
            </a:r>
            <a:endParaRPr lang="en-US" b="1"/>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609600"/>
            <a:ext cx="2590800" cy="609600"/>
          </a:xfrm>
        </p:spPr>
        <p:txBody>
          <a:bodyPr/>
          <a:lstStyle/>
          <a:p>
            <a:pPr algn="l" eaLnBrk="1" hangingPunct="1"/>
            <a:r>
              <a:rPr lang="en-US" sz="2800" b="1" smtClean="0">
                <a:solidFill>
                  <a:srgbClr val="006666"/>
                </a:solidFill>
                <a:latin typeface="Arial" charset="0"/>
              </a:rPr>
              <a:t>REGISTERS</a:t>
            </a:r>
          </a:p>
        </p:txBody>
      </p:sp>
      <p:pic>
        <p:nvPicPr>
          <p:cNvPr id="18435" name="Picture 3" descr="C:\Documents and Settings\Elsi Stotts\My Documents\My Pictures\registers.jpg"/>
          <p:cNvPicPr>
            <a:picLocks noChangeAspect="1" noChangeArrowheads="1"/>
          </p:cNvPicPr>
          <p:nvPr/>
        </p:nvPicPr>
        <p:blipFill>
          <a:blip r:embed="rId2" cstate="print"/>
          <a:srcRect/>
          <a:stretch>
            <a:fillRect/>
          </a:stretch>
        </p:blipFill>
        <p:spPr bwMode="auto">
          <a:xfrm>
            <a:off x="3124200" y="0"/>
            <a:ext cx="60198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600" y="0"/>
            <a:ext cx="3657600" cy="1828800"/>
          </a:xfrm>
        </p:spPr>
        <p:txBody>
          <a:bodyPr/>
          <a:lstStyle/>
          <a:p>
            <a:pPr algn="l" eaLnBrk="1" hangingPunct="1"/>
            <a:r>
              <a:rPr lang="en-US" sz="2400" b="1" smtClean="0">
                <a:solidFill>
                  <a:srgbClr val="000099"/>
                </a:solidFill>
                <a:latin typeface="Arial" charset="0"/>
              </a:rPr>
              <a:t>RELATIVE STRENGTHS OF HARMONICS IN FEMALE AND MALE VOICES</a:t>
            </a:r>
          </a:p>
        </p:txBody>
      </p:sp>
      <p:sp>
        <p:nvSpPr>
          <p:cNvPr id="22531" name="Text Box 3"/>
          <p:cNvSpPr txBox="1">
            <a:spLocks noChangeArrowheads="1"/>
          </p:cNvSpPr>
          <p:nvPr/>
        </p:nvSpPr>
        <p:spPr bwMode="auto">
          <a:xfrm>
            <a:off x="5930900" y="609600"/>
            <a:ext cx="3213100" cy="822325"/>
          </a:xfrm>
          <a:prstGeom prst="rect">
            <a:avLst/>
          </a:prstGeom>
          <a:noFill/>
          <a:ln w="9525">
            <a:noFill/>
            <a:miter lim="800000"/>
            <a:headEnd/>
            <a:tailEnd/>
          </a:ln>
        </p:spPr>
        <p:txBody>
          <a:bodyPr>
            <a:spAutoFit/>
          </a:bodyPr>
          <a:lstStyle/>
          <a:p>
            <a:r>
              <a:rPr lang="en-US" b="1">
                <a:solidFill>
                  <a:srgbClr val="000099"/>
                </a:solidFill>
                <a:latin typeface="Arial" charset="0"/>
              </a:rPr>
              <a:t>IN MODAL AND</a:t>
            </a:r>
          </a:p>
          <a:p>
            <a:r>
              <a:rPr lang="en-US" b="1">
                <a:solidFill>
                  <a:srgbClr val="000099"/>
                </a:solidFill>
                <a:latin typeface="Arial" charset="0"/>
              </a:rPr>
              <a:t>FALSETTO (MALE)</a:t>
            </a:r>
          </a:p>
        </p:txBody>
      </p:sp>
      <p:pic>
        <p:nvPicPr>
          <p:cNvPr id="22532" name="Picture 6" descr="C:\Documents and Settings\Elsi Stotts\My Documents\My Pictures\relative strength of harmonics.jpg"/>
          <p:cNvPicPr>
            <a:picLocks noChangeAspect="1" noChangeArrowheads="1"/>
          </p:cNvPicPr>
          <p:nvPr/>
        </p:nvPicPr>
        <p:blipFill>
          <a:blip r:embed="rId2" cstate="print"/>
          <a:srcRect/>
          <a:stretch>
            <a:fillRect/>
          </a:stretch>
        </p:blipFill>
        <p:spPr bwMode="auto">
          <a:xfrm>
            <a:off x="0" y="1752600"/>
            <a:ext cx="91440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b="1" dirty="0" smtClean="0">
                <a:solidFill>
                  <a:srgbClr val="002060"/>
                </a:solidFill>
              </a:rPr>
              <a:t>THE HUMAN INSTRUMENT</a:t>
            </a:r>
            <a:endParaRPr lang="en-US" sz="3200" b="1" dirty="0">
              <a:solidFill>
                <a:srgbClr val="002060"/>
              </a:solidFill>
            </a:endParaRPr>
          </a:p>
        </p:txBody>
      </p:sp>
      <p:pic>
        <p:nvPicPr>
          <p:cNvPr id="4" name="Content Placeholder 3" descr="Titze Vocal system.jpg"/>
          <p:cNvPicPr>
            <a:picLocks noGrp="1" noChangeAspect="1"/>
          </p:cNvPicPr>
          <p:nvPr>
            <p:ph idx="1"/>
          </p:nvPr>
        </p:nvPicPr>
        <p:blipFill>
          <a:blip r:embed="rId2" cstate="print"/>
          <a:stretch>
            <a:fillRect/>
          </a:stretch>
        </p:blipFill>
        <p:spPr>
          <a:xfrm>
            <a:off x="4114800" y="1371600"/>
            <a:ext cx="4766100" cy="4525963"/>
          </a:xfrm>
        </p:spPr>
      </p:pic>
      <p:sp>
        <p:nvSpPr>
          <p:cNvPr id="5" name="TextBox 4"/>
          <p:cNvSpPr txBox="1"/>
          <p:nvPr/>
        </p:nvSpPr>
        <p:spPr>
          <a:xfrm>
            <a:off x="0" y="1524000"/>
            <a:ext cx="4038600" cy="5816977"/>
          </a:xfrm>
          <a:prstGeom prst="rect">
            <a:avLst/>
          </a:prstGeom>
          <a:noFill/>
        </p:spPr>
        <p:txBody>
          <a:bodyPr wrap="square" rtlCol="0">
            <a:spAutoFit/>
          </a:bodyPr>
          <a:lstStyle/>
          <a:p>
            <a:r>
              <a:rPr lang="en-US" sz="2400" b="1" dirty="0" smtClean="0"/>
              <a:t>Like most musical instruments, the human voice has a </a:t>
            </a:r>
            <a:r>
              <a:rPr lang="en-US" sz="2400" b="1" dirty="0" smtClean="0">
                <a:solidFill>
                  <a:srgbClr val="A50021"/>
                </a:solidFill>
              </a:rPr>
              <a:t>sound sou</a:t>
            </a:r>
            <a:r>
              <a:rPr lang="en-US" sz="2400" b="1" dirty="0" smtClean="0"/>
              <a:t>rce (the vocal folds), a </a:t>
            </a:r>
            <a:r>
              <a:rPr lang="en-US" sz="2400" b="1" dirty="0" smtClean="0">
                <a:solidFill>
                  <a:srgbClr val="0070C0"/>
                </a:solidFill>
              </a:rPr>
              <a:t>resonator</a:t>
            </a:r>
            <a:r>
              <a:rPr lang="en-US" sz="2400" b="1" dirty="0" smtClean="0"/>
              <a:t> (the vocal tract), and a </a:t>
            </a:r>
            <a:r>
              <a:rPr lang="en-US" sz="2400" b="1" dirty="0" smtClean="0">
                <a:solidFill>
                  <a:srgbClr val="00B050"/>
                </a:solidFill>
              </a:rPr>
              <a:t>radiator</a:t>
            </a:r>
            <a:r>
              <a:rPr lang="en-US" sz="2400" b="1" dirty="0" smtClean="0"/>
              <a:t> (the mouth).</a:t>
            </a:r>
          </a:p>
          <a:p>
            <a:endParaRPr lang="en-US" sz="2400" b="1" dirty="0" smtClean="0"/>
          </a:p>
          <a:p>
            <a:r>
              <a:rPr lang="en-US" sz="2400" b="1" dirty="0" smtClean="0"/>
              <a:t>The vocal tract (resonator) is highly tunable by using muscles of the </a:t>
            </a:r>
            <a:r>
              <a:rPr lang="en-US" sz="2400" b="1" dirty="0" err="1" smtClean="0">
                <a:solidFill>
                  <a:srgbClr val="7030A0"/>
                </a:solidFill>
              </a:rPr>
              <a:t>pharanx</a:t>
            </a:r>
            <a:r>
              <a:rPr lang="en-US" sz="2400" b="1" dirty="0" smtClean="0"/>
              <a:t> and especially the </a:t>
            </a:r>
            <a:r>
              <a:rPr lang="en-US" sz="2400" b="1" dirty="0" smtClean="0">
                <a:solidFill>
                  <a:srgbClr val="C00000"/>
                </a:solidFill>
              </a:rPr>
              <a:t>tongue</a:t>
            </a:r>
            <a:r>
              <a:rPr lang="en-US" sz="2400" b="1" dirty="0" smtClean="0"/>
              <a:t>.  </a:t>
            </a:r>
          </a:p>
          <a:p>
            <a:endParaRPr lang="en-US" sz="2400" b="1" dirty="0" smtClean="0"/>
          </a:p>
          <a:p>
            <a:r>
              <a:rPr lang="en-US" sz="2400" b="1" dirty="0" smtClean="0"/>
              <a:t>The resonances of the vocal tract are called </a:t>
            </a:r>
            <a:r>
              <a:rPr lang="en-US" sz="2400" b="1" dirty="0" smtClean="0">
                <a:solidFill>
                  <a:srgbClr val="0070C0"/>
                </a:solidFill>
              </a:rPr>
              <a:t>formants</a:t>
            </a:r>
            <a:r>
              <a:rPr lang="en-US" sz="2400" b="1" dirty="0" smtClean="0"/>
              <a:t>.  </a:t>
            </a:r>
          </a:p>
          <a:p>
            <a:endParaRPr lang="en-US" b="1" dirty="0" smtClean="0"/>
          </a:p>
          <a:p>
            <a:endParaRPr lang="en-US" b="1" dirty="0"/>
          </a:p>
        </p:txBody>
      </p:sp>
      <p:sp>
        <p:nvSpPr>
          <p:cNvPr id="7" name="TextBox 6"/>
          <p:cNvSpPr txBox="1"/>
          <p:nvPr/>
        </p:nvSpPr>
        <p:spPr>
          <a:xfrm>
            <a:off x="4343400" y="5934670"/>
            <a:ext cx="4800600" cy="923330"/>
          </a:xfrm>
          <a:prstGeom prst="rect">
            <a:avLst/>
          </a:prstGeom>
          <a:noFill/>
        </p:spPr>
        <p:txBody>
          <a:bodyPr wrap="square" rtlCol="0">
            <a:spAutoFit/>
          </a:bodyPr>
          <a:lstStyle/>
          <a:p>
            <a:r>
              <a:rPr lang="en-US" b="1" dirty="0" smtClean="0"/>
              <a:t>From  “The Human Instrument” by Ingo </a:t>
            </a:r>
            <a:r>
              <a:rPr lang="en-US" b="1" dirty="0" err="1" smtClean="0"/>
              <a:t>Titze</a:t>
            </a:r>
            <a:r>
              <a:rPr lang="en-US" b="1" dirty="0" smtClean="0"/>
              <a:t>, </a:t>
            </a:r>
            <a:r>
              <a:rPr lang="en-US" b="1" i="1" dirty="0" smtClean="0"/>
              <a:t>Scientific American, </a:t>
            </a:r>
            <a:r>
              <a:rPr lang="en-US" b="1" dirty="0" smtClean="0"/>
              <a:t>Jan. 2008</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rmAutofit fontScale="90000"/>
          </a:bodyPr>
          <a:lstStyle/>
          <a:p>
            <a:r>
              <a:rPr lang="en-US" sz="2800" b="1" dirty="0" smtClean="0">
                <a:solidFill>
                  <a:srgbClr val="FF0000"/>
                </a:solidFill>
              </a:rPr>
              <a:t>VOCE VISTA</a:t>
            </a:r>
            <a:endParaRPr lang="en-US" sz="2800" b="1" dirty="0">
              <a:solidFill>
                <a:srgbClr val="FF0000"/>
              </a:solidFill>
            </a:endParaRPr>
          </a:p>
        </p:txBody>
      </p:sp>
      <p:sp>
        <p:nvSpPr>
          <p:cNvPr id="3" name="TextBox 2"/>
          <p:cNvSpPr txBox="1"/>
          <p:nvPr/>
        </p:nvSpPr>
        <p:spPr>
          <a:xfrm>
            <a:off x="457200" y="609600"/>
            <a:ext cx="8305800" cy="1754326"/>
          </a:xfrm>
          <a:prstGeom prst="rect">
            <a:avLst/>
          </a:prstGeom>
          <a:noFill/>
        </p:spPr>
        <p:txBody>
          <a:bodyPr wrap="square" rtlCol="0">
            <a:spAutoFit/>
          </a:bodyPr>
          <a:lstStyle/>
          <a:p>
            <a:r>
              <a:rPr lang="en-US" sz="2400" b="1" dirty="0" smtClean="0"/>
              <a:t>Voce Vista is a feedback and analysis system, developed by Donald Miller, especially for the singing voice.  It records and   displays signals from a microphone and </a:t>
            </a:r>
            <a:r>
              <a:rPr lang="en-US" sz="2400" b="1" dirty="0" err="1" smtClean="0"/>
              <a:t>electroglottograph</a:t>
            </a:r>
            <a:r>
              <a:rPr lang="en-US" sz="2400" b="1" dirty="0" smtClean="0"/>
              <a:t>.</a:t>
            </a:r>
          </a:p>
          <a:p>
            <a:endParaRPr lang="en-US" b="1" dirty="0" smtClean="0"/>
          </a:p>
          <a:p>
            <a:endParaRPr lang="en-US" b="1" dirty="0"/>
          </a:p>
        </p:txBody>
      </p:sp>
      <p:sp>
        <p:nvSpPr>
          <p:cNvPr id="5" name="TextBox 4"/>
          <p:cNvSpPr txBox="1"/>
          <p:nvPr/>
        </p:nvSpPr>
        <p:spPr>
          <a:xfrm>
            <a:off x="304800" y="5867400"/>
            <a:ext cx="8610600" cy="1292662"/>
          </a:xfrm>
          <a:prstGeom prst="rect">
            <a:avLst/>
          </a:prstGeom>
          <a:noFill/>
        </p:spPr>
        <p:txBody>
          <a:bodyPr wrap="square" rtlCol="0">
            <a:spAutoFit/>
          </a:bodyPr>
          <a:lstStyle/>
          <a:p>
            <a:r>
              <a:rPr lang="en-US" sz="2000" b="1" dirty="0" smtClean="0"/>
              <a:t>Waveform, spectrogram, and spectrum of a soprano singing an octave scale.  The cursor, at 4168 ms, marks the 2</a:t>
            </a:r>
            <a:r>
              <a:rPr lang="en-US" sz="2000" b="1" baseline="30000" dirty="0" smtClean="0"/>
              <a:t>nd</a:t>
            </a:r>
            <a:r>
              <a:rPr lang="en-US" sz="2000" b="1" dirty="0" smtClean="0"/>
              <a:t> harmonic of F5 at 1385 Hz which has a level of -15 dB.</a:t>
            </a:r>
            <a:r>
              <a:rPr lang="en-US" b="1" dirty="0" smtClean="0"/>
              <a:t> (</a:t>
            </a:r>
            <a:r>
              <a:rPr lang="en-US" b="1" i="1" dirty="0" smtClean="0">
                <a:latin typeface="Arial" charset="0"/>
              </a:rPr>
              <a:t>Resonance in Singing</a:t>
            </a:r>
            <a:r>
              <a:rPr lang="en-US" b="1" dirty="0" smtClean="0">
                <a:latin typeface="Arial" charset="0"/>
              </a:rPr>
              <a:t>, Donald Miller, Inside View Press, 2008)</a:t>
            </a:r>
            <a:endParaRPr lang="en-US" b="1" i="1" dirty="0" smtClean="0">
              <a:latin typeface="Arial" charset="0"/>
            </a:endParaRPr>
          </a:p>
          <a:p>
            <a:endParaRPr lang="en-US" b="1" dirty="0"/>
          </a:p>
        </p:txBody>
      </p:sp>
      <p:pic>
        <p:nvPicPr>
          <p:cNvPr id="12" name="Picture 11" descr="fig._2.1 MILLER.jpg"/>
          <p:cNvPicPr>
            <a:picLocks noChangeAspect="1"/>
          </p:cNvPicPr>
          <p:nvPr/>
        </p:nvPicPr>
        <p:blipFill>
          <a:blip r:embed="rId2" cstate="print"/>
          <a:stretch>
            <a:fillRect/>
          </a:stretch>
        </p:blipFill>
        <p:spPr>
          <a:xfrm>
            <a:off x="762000" y="1752600"/>
            <a:ext cx="7493000" cy="42672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FF0000"/>
                </a:solidFill>
                <a:latin typeface="Arial Rounded MT Bold" pitchFamily="34" charset="0"/>
              </a:rPr>
              <a:t>GLOTTAL MASK WITH INVERSE FILTERING</a:t>
            </a:r>
            <a:endParaRPr lang="en-US" sz="2400" dirty="0">
              <a:solidFill>
                <a:srgbClr val="FF0000"/>
              </a:solidFill>
              <a:latin typeface="Arial Rounded MT Bold" pitchFamily="34" charset="0"/>
            </a:endParaRPr>
          </a:p>
        </p:txBody>
      </p:sp>
      <p:sp>
        <p:nvSpPr>
          <p:cNvPr id="3" name="Content Placeholder 2"/>
          <p:cNvSpPr>
            <a:spLocks noGrp="1"/>
          </p:cNvSpPr>
          <p:nvPr>
            <p:ph idx="1"/>
          </p:nvPr>
        </p:nvSpPr>
        <p:spPr/>
        <p:txBody>
          <a:bodyPr/>
          <a:lstStyle/>
          <a:p>
            <a:endParaRPr lang="en-US" dirty="0"/>
          </a:p>
        </p:txBody>
      </p:sp>
      <p:pic>
        <p:nvPicPr>
          <p:cNvPr id="2050" name="Picture 2" descr="C:\Users\Tom\Pictures\glottal_mask.jpg"/>
          <p:cNvPicPr>
            <a:picLocks noChangeAspect="1" noChangeArrowheads="1"/>
          </p:cNvPicPr>
          <p:nvPr/>
        </p:nvPicPr>
        <p:blipFill>
          <a:blip r:embed="rId2" cstate="print"/>
          <a:srcRect/>
          <a:stretch>
            <a:fillRect/>
          </a:stretch>
        </p:blipFill>
        <p:spPr bwMode="auto">
          <a:xfrm>
            <a:off x="1752600" y="1524000"/>
            <a:ext cx="6879336" cy="46482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609600"/>
            <a:ext cx="2743200" cy="2286000"/>
          </a:xfrm>
        </p:spPr>
        <p:txBody>
          <a:bodyPr/>
          <a:lstStyle/>
          <a:p>
            <a:pPr eaLnBrk="1" hangingPunct="1"/>
            <a:r>
              <a:rPr lang="en-US" sz="2400" b="1" smtClean="0">
                <a:solidFill>
                  <a:srgbClr val="006699"/>
                </a:solidFill>
                <a:latin typeface="Arial" charset="0"/>
              </a:rPr>
              <a:t>GLOTTAL WAVEFORMS:  Rates of closure</a:t>
            </a:r>
          </a:p>
        </p:txBody>
      </p:sp>
      <p:pic>
        <p:nvPicPr>
          <p:cNvPr id="21507" name="Picture 3" descr="C:\Documents and Settings\Elsi Stotts\My Documents\My Pictures\glottal waveforms.jpg"/>
          <p:cNvPicPr>
            <a:picLocks noChangeAspect="1" noChangeArrowheads="1"/>
          </p:cNvPicPr>
          <p:nvPr/>
        </p:nvPicPr>
        <p:blipFill>
          <a:blip r:embed="rId2" cstate="print"/>
          <a:srcRect/>
          <a:stretch>
            <a:fillRect/>
          </a:stretch>
        </p:blipFill>
        <p:spPr bwMode="auto">
          <a:xfrm>
            <a:off x="2971800" y="0"/>
            <a:ext cx="66817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0B050"/>
                </a:solidFill>
              </a:rPr>
              <a:t>NONLINEAR </a:t>
            </a:r>
            <a:r>
              <a:rPr lang="en-US" sz="2800" b="1" dirty="0" err="1" smtClean="0">
                <a:solidFill>
                  <a:srgbClr val="00B050"/>
                </a:solidFill>
              </a:rPr>
              <a:t>vs</a:t>
            </a:r>
            <a:r>
              <a:rPr lang="en-US" sz="2800" b="1" dirty="0" smtClean="0">
                <a:solidFill>
                  <a:srgbClr val="00B050"/>
                </a:solidFill>
              </a:rPr>
              <a:t> LINEAR MODELS OF PHONATION </a:t>
            </a:r>
            <a:endParaRPr lang="en-US" sz="2800" b="1" dirty="0">
              <a:solidFill>
                <a:srgbClr val="00B050"/>
              </a:solidFill>
            </a:endParaRPr>
          </a:p>
        </p:txBody>
      </p:sp>
      <p:sp>
        <p:nvSpPr>
          <p:cNvPr id="3" name="TextBox 2"/>
          <p:cNvSpPr txBox="1"/>
          <p:nvPr/>
        </p:nvSpPr>
        <p:spPr>
          <a:xfrm>
            <a:off x="304800" y="1524000"/>
            <a:ext cx="8458200" cy="2769989"/>
          </a:xfrm>
          <a:prstGeom prst="rect">
            <a:avLst/>
          </a:prstGeom>
          <a:noFill/>
        </p:spPr>
        <p:txBody>
          <a:bodyPr wrap="square" rtlCol="0">
            <a:spAutoFit/>
          </a:bodyPr>
          <a:lstStyle/>
          <a:p>
            <a:r>
              <a:rPr lang="en-US" b="1" dirty="0" smtClean="0"/>
              <a:t>THE </a:t>
            </a:r>
            <a:r>
              <a:rPr lang="en-US" b="1" dirty="0" smtClean="0">
                <a:solidFill>
                  <a:srgbClr val="C00000"/>
                </a:solidFill>
              </a:rPr>
              <a:t>LINEAR MODEL </a:t>
            </a:r>
            <a:r>
              <a:rPr lang="en-US" b="1" dirty="0" smtClean="0"/>
              <a:t>OF SPEECH AND SINGING ASSUMES THAT THE SOURCE (GLOTTIS), FILTER (VOCAL TRACT) AND RADIATOR (MOUTH, NOSE) ACT INDEPENDENTLY.</a:t>
            </a:r>
          </a:p>
          <a:p>
            <a:endParaRPr lang="en-US" b="1" dirty="0" smtClean="0"/>
          </a:p>
          <a:p>
            <a:r>
              <a:rPr lang="en-US" sz="2000" b="1" dirty="0" smtClean="0"/>
              <a:t>The linear model successfully explains many aspects of speech and singing.  As long as the dominant source frequencies are well below the formant frequencies of the vocal tract (generally true in male speech), the source is influenced only slightly by the filter.  In female and child speech, however, the interaction is greater.  .</a:t>
            </a:r>
          </a:p>
          <a:p>
            <a:endParaRPr lang="en-US" sz="20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0B050"/>
                </a:solidFill>
              </a:rPr>
              <a:t>NONLINEAR </a:t>
            </a:r>
            <a:r>
              <a:rPr lang="en-US" sz="2800" b="1" dirty="0" err="1" smtClean="0">
                <a:solidFill>
                  <a:srgbClr val="00B050"/>
                </a:solidFill>
              </a:rPr>
              <a:t>vs</a:t>
            </a:r>
            <a:r>
              <a:rPr lang="en-US" sz="2800" b="1" dirty="0" smtClean="0">
                <a:solidFill>
                  <a:srgbClr val="00B050"/>
                </a:solidFill>
              </a:rPr>
              <a:t> LINEAR MODELS OF PHONATION </a:t>
            </a:r>
            <a:endParaRPr lang="en-US" sz="2800" b="1" dirty="0">
              <a:solidFill>
                <a:srgbClr val="00B050"/>
              </a:solidFill>
            </a:endParaRPr>
          </a:p>
        </p:txBody>
      </p:sp>
      <p:sp>
        <p:nvSpPr>
          <p:cNvPr id="3" name="TextBox 2"/>
          <p:cNvSpPr txBox="1"/>
          <p:nvPr/>
        </p:nvSpPr>
        <p:spPr>
          <a:xfrm>
            <a:off x="304800" y="1524000"/>
            <a:ext cx="8458200" cy="4924425"/>
          </a:xfrm>
          <a:prstGeom prst="rect">
            <a:avLst/>
          </a:prstGeom>
          <a:noFill/>
        </p:spPr>
        <p:txBody>
          <a:bodyPr wrap="square" rtlCol="0">
            <a:spAutoFit/>
          </a:bodyPr>
          <a:lstStyle/>
          <a:p>
            <a:r>
              <a:rPr lang="en-US" b="1" dirty="0" smtClean="0"/>
              <a:t>THE </a:t>
            </a:r>
            <a:r>
              <a:rPr lang="en-US" b="1" dirty="0" smtClean="0">
                <a:solidFill>
                  <a:srgbClr val="C00000"/>
                </a:solidFill>
              </a:rPr>
              <a:t>LINEAR MODEL </a:t>
            </a:r>
            <a:r>
              <a:rPr lang="en-US" b="1" dirty="0" smtClean="0"/>
              <a:t>OF SPEECH AND SINGING ASSUMES THAT THE SOURCE (GLOTTIS), FILTER (VOCAL TRACT) AND RADIATOR (MOUTH, NOSE) ACT INDEPENDENTLY.</a:t>
            </a:r>
          </a:p>
          <a:p>
            <a:endParaRPr lang="en-US" b="1" dirty="0" smtClean="0"/>
          </a:p>
          <a:p>
            <a:r>
              <a:rPr lang="en-US" sz="2000" b="1" dirty="0" smtClean="0"/>
              <a:t>The linear model successfully explains many aspects of speech and singing.  As long as the dominant source frequencies are well below the formant frequencies of the vocal tract (generally true in male speech), the source is influenced only slightly by the filter.  In female and child speech, however, the interaction is greater.   </a:t>
            </a:r>
          </a:p>
          <a:p>
            <a:endParaRPr lang="en-US" sz="2000" b="1" dirty="0"/>
          </a:p>
          <a:p>
            <a:r>
              <a:rPr lang="en-US" sz="2000" b="1" dirty="0" smtClean="0"/>
              <a:t>Recent research suggests that singers can operate their source-filter systems with either </a:t>
            </a:r>
            <a:r>
              <a:rPr lang="en-US" sz="2000" b="1" dirty="0" smtClean="0">
                <a:solidFill>
                  <a:srgbClr val="FF0000"/>
                </a:solidFill>
              </a:rPr>
              <a:t>linear</a:t>
            </a:r>
            <a:r>
              <a:rPr lang="en-US" sz="2000" b="1" dirty="0" smtClean="0"/>
              <a:t> or </a:t>
            </a:r>
            <a:r>
              <a:rPr lang="en-US" sz="2000" b="1" dirty="0" smtClean="0">
                <a:solidFill>
                  <a:srgbClr val="FF0000"/>
                </a:solidFill>
              </a:rPr>
              <a:t>nonlinear</a:t>
            </a:r>
            <a:r>
              <a:rPr lang="en-US" sz="2000" b="1" dirty="0" smtClean="0"/>
              <a:t> coupling.  For linear coupling the source impedance (</a:t>
            </a:r>
            <a:r>
              <a:rPr lang="en-US" sz="2000" b="1" dirty="0" err="1" smtClean="0"/>
              <a:t>transglottal</a:t>
            </a:r>
            <a:r>
              <a:rPr lang="en-US" sz="2000" b="1" dirty="0" smtClean="0"/>
              <a:t> pressure divided by glottal flow) is kept much higher than the input impedance to the vocal tract.  This is accomplished by adducting the vocal folds firmly and widening the </a:t>
            </a:r>
            <a:r>
              <a:rPr lang="en-US" sz="2000" b="1" dirty="0" err="1" smtClean="0"/>
              <a:t>epilarynx</a:t>
            </a:r>
            <a:r>
              <a:rPr lang="en-US" sz="2000" b="1" dirty="0" smtClean="0"/>
              <a:t> tube so that glottal flow is determined by aerodynamics , and acoustic pressures above and below the glottis have little influence.   </a:t>
            </a:r>
            <a:endParaRPr lang="en-US" sz="20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r>
              <a:rPr lang="en-US" sz="2800" b="1" dirty="0" smtClean="0">
                <a:solidFill>
                  <a:srgbClr val="00B050"/>
                </a:solidFill>
              </a:rPr>
              <a:t>NONLINEAR SOURCE-FILTER COUPLING IN PHONATION</a:t>
            </a:r>
            <a:endParaRPr lang="en-US" sz="2800" b="1" dirty="0">
              <a:solidFill>
                <a:srgbClr val="00B050"/>
              </a:solidFill>
            </a:endParaRPr>
          </a:p>
        </p:txBody>
      </p:sp>
      <p:sp>
        <p:nvSpPr>
          <p:cNvPr id="3" name="TextBox 2"/>
          <p:cNvSpPr txBox="1"/>
          <p:nvPr/>
        </p:nvSpPr>
        <p:spPr>
          <a:xfrm>
            <a:off x="304800" y="1371600"/>
            <a:ext cx="8534400" cy="5201424"/>
          </a:xfrm>
          <a:prstGeom prst="rect">
            <a:avLst/>
          </a:prstGeom>
          <a:noFill/>
        </p:spPr>
        <p:txBody>
          <a:bodyPr wrap="square" rtlCol="0">
            <a:spAutoFit/>
          </a:bodyPr>
          <a:lstStyle/>
          <a:p>
            <a:endParaRPr lang="en-US" b="1" dirty="0" smtClean="0"/>
          </a:p>
          <a:p>
            <a:r>
              <a:rPr lang="en-US" sz="2000" b="1" dirty="0" smtClean="0"/>
              <a:t>In </a:t>
            </a:r>
            <a:r>
              <a:rPr lang="en-US" sz="2000" b="1" dirty="0" smtClean="0">
                <a:solidFill>
                  <a:srgbClr val="FF0000"/>
                </a:solidFill>
              </a:rPr>
              <a:t>nonlinear</a:t>
            </a:r>
            <a:r>
              <a:rPr lang="en-US" sz="2000" b="1" dirty="0" smtClean="0"/>
              <a:t> coupling, the acoustic airway pressures contribute to the production of frequencies at the source.  </a:t>
            </a:r>
            <a:r>
              <a:rPr lang="en-US" sz="2000" b="1" dirty="0" err="1" smtClean="0"/>
              <a:t>Transglottal</a:t>
            </a:r>
            <a:r>
              <a:rPr lang="en-US" sz="2000" b="1" dirty="0" smtClean="0"/>
              <a:t> pressure includes a strong acoustic component, much as in wind instruments.  </a:t>
            </a:r>
          </a:p>
          <a:p>
            <a:endParaRPr lang="en-US" sz="2000" b="1" dirty="0" smtClean="0"/>
          </a:p>
          <a:p>
            <a:r>
              <a:rPr lang="en-US" sz="2000" b="1" dirty="0" smtClean="0"/>
              <a:t>For nonlinear coupling, the glottal impedance is adjusted to be comparable to the vocal tract input impedance, making the glottal flow highly dependent on acoustic pressures in the vocal tract.  This is accomplished by setting adduction levels of the vocal folds that match a narrower </a:t>
            </a:r>
            <a:r>
              <a:rPr lang="en-US" sz="2000" b="1" dirty="0" err="1" smtClean="0"/>
              <a:t>epilarynx</a:t>
            </a:r>
            <a:r>
              <a:rPr lang="en-US" sz="2000" b="1" dirty="0" smtClean="0"/>
              <a:t> tube.  </a:t>
            </a:r>
          </a:p>
          <a:p>
            <a:endParaRPr lang="en-US" sz="2000" b="1" dirty="0" smtClean="0"/>
          </a:p>
          <a:p>
            <a:r>
              <a:rPr lang="en-US" sz="2000" b="1" dirty="0" smtClean="0"/>
              <a:t>Evidence of nonlinear coupling is the production of new frequencies in the form of distortion products, resulting in sudden jumps as either vowel of F0 are changed.  </a:t>
            </a:r>
            <a:endParaRPr lang="en-US" sz="2000" b="1" dirty="0" smtClean="0"/>
          </a:p>
          <a:p>
            <a:endParaRPr lang="en-US" sz="2000" b="1" dirty="0" smtClean="0"/>
          </a:p>
          <a:p>
            <a:r>
              <a:rPr lang="en-US" b="1" dirty="0" smtClean="0"/>
              <a:t>(see “Modeling source-filter interaction in belting and high-pitched operatic male </a:t>
            </a:r>
          </a:p>
          <a:p>
            <a:r>
              <a:rPr lang="en-US" b="1" dirty="0" smtClean="0"/>
              <a:t>     singing” (I. </a:t>
            </a:r>
            <a:r>
              <a:rPr lang="en-US" b="1" dirty="0" err="1" smtClean="0"/>
              <a:t>Titze</a:t>
            </a:r>
            <a:r>
              <a:rPr lang="en-US" b="1" dirty="0" smtClean="0"/>
              <a:t> and A. Worley, JASA 126, 1530 (2009))</a:t>
            </a:r>
          </a:p>
          <a:p>
            <a:endParaRPr lang="en-US"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070C0"/>
                </a:solidFill>
              </a:rPr>
              <a:t>POSITIVE FEEDBACK TO VOCAL FOLDS</a:t>
            </a:r>
            <a:endParaRPr lang="en-US" sz="2800" b="1" dirty="0">
              <a:solidFill>
                <a:srgbClr val="0070C0"/>
              </a:solidFill>
            </a:endParaRPr>
          </a:p>
        </p:txBody>
      </p:sp>
      <p:sp>
        <p:nvSpPr>
          <p:cNvPr id="4" name="TextBox 3"/>
          <p:cNvSpPr txBox="1"/>
          <p:nvPr/>
        </p:nvSpPr>
        <p:spPr>
          <a:xfrm>
            <a:off x="304800" y="1524000"/>
            <a:ext cx="8839200" cy="3785652"/>
          </a:xfrm>
          <a:prstGeom prst="rect">
            <a:avLst/>
          </a:prstGeom>
          <a:noFill/>
        </p:spPr>
        <p:txBody>
          <a:bodyPr wrap="square" rtlCol="0">
            <a:spAutoFit/>
          </a:bodyPr>
          <a:lstStyle/>
          <a:p>
            <a:r>
              <a:rPr lang="en-US" sz="2400" b="1" dirty="0" smtClean="0">
                <a:solidFill>
                  <a:srgbClr val="FF0000"/>
                </a:solidFill>
              </a:rPr>
              <a:t>Positive feedback</a:t>
            </a:r>
            <a:r>
              <a:rPr lang="en-US" sz="2400" b="1" dirty="0" smtClean="0"/>
              <a:t> from the vocal tract to the vocal folds can increase sound production (this is similar to the positive feedback from a brass instrument to the player’s lips).  The ideal timing of the “kick” comes when the movement of the air is delayed with respect to the movement of the vocal folds.  The air column then has negative </a:t>
            </a:r>
            <a:r>
              <a:rPr lang="en-US" sz="2400" b="1" dirty="0" err="1" smtClean="0"/>
              <a:t>inertance</a:t>
            </a:r>
            <a:r>
              <a:rPr lang="en-US" sz="2400" b="1" dirty="0" smtClean="0"/>
              <a:t>, which helps to sustain the flow-induced oscillation of the vocal folds (see “The Human Instrument” </a:t>
            </a:r>
            <a:r>
              <a:rPr lang="en-US" sz="2400" b="1" dirty="0" err="1" smtClean="0"/>
              <a:t>I.Titze</a:t>
            </a:r>
            <a:r>
              <a:rPr lang="en-US" sz="2400" b="1" dirty="0" smtClean="0"/>
              <a:t>, </a:t>
            </a:r>
            <a:r>
              <a:rPr lang="en-US" sz="2400" b="1" i="1" dirty="0" smtClean="0"/>
              <a:t>Scientific American </a:t>
            </a:r>
            <a:r>
              <a:rPr lang="en-US" sz="2400" b="1" dirty="0" smtClean="0"/>
              <a:t> Jan. 2008)..</a:t>
            </a:r>
          </a:p>
          <a:p>
            <a:endParaRPr lang="en-US" sz="2400" b="1" dirty="0" smtClean="0"/>
          </a:p>
          <a:p>
            <a:endParaRPr lang="en-US" sz="2400" b="1"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070C0"/>
                </a:solidFill>
              </a:rPr>
              <a:t>POSITIVE FEEDBACK TO VOCAL FOLDS</a:t>
            </a:r>
            <a:endParaRPr lang="en-US" sz="2800" b="1" dirty="0">
              <a:solidFill>
                <a:srgbClr val="0070C0"/>
              </a:solidFill>
            </a:endParaRPr>
          </a:p>
        </p:txBody>
      </p:sp>
      <p:sp>
        <p:nvSpPr>
          <p:cNvPr id="4" name="TextBox 3"/>
          <p:cNvSpPr txBox="1"/>
          <p:nvPr/>
        </p:nvSpPr>
        <p:spPr>
          <a:xfrm>
            <a:off x="304800" y="1524000"/>
            <a:ext cx="8839200" cy="4893647"/>
          </a:xfrm>
          <a:prstGeom prst="rect">
            <a:avLst/>
          </a:prstGeom>
          <a:noFill/>
        </p:spPr>
        <p:txBody>
          <a:bodyPr wrap="square" rtlCol="0">
            <a:spAutoFit/>
          </a:bodyPr>
          <a:lstStyle/>
          <a:p>
            <a:r>
              <a:rPr lang="en-US" sz="2400" b="1" dirty="0" smtClean="0">
                <a:solidFill>
                  <a:srgbClr val="FF0000"/>
                </a:solidFill>
              </a:rPr>
              <a:t>Positive feedback</a:t>
            </a:r>
            <a:r>
              <a:rPr lang="en-US" sz="2400" b="1" dirty="0" smtClean="0"/>
              <a:t> from the vocal tract to the vocal folds can increase sound production (this is similar to the positive feedback from a brass instrument to the player’s lips).  The ideal timing of the “kick” comes when the movement of the air is delayed with respect to the movement of the vocal folds.  The air column then has negative </a:t>
            </a:r>
            <a:r>
              <a:rPr lang="en-US" sz="2400" b="1" dirty="0" err="1" smtClean="0"/>
              <a:t>inertance</a:t>
            </a:r>
            <a:r>
              <a:rPr lang="en-US" sz="2400" b="1" dirty="0" smtClean="0"/>
              <a:t>, which helps to sustain the flow-induced oscillation of the vocal folds (see “The Human Instrument” </a:t>
            </a:r>
            <a:r>
              <a:rPr lang="en-US" sz="2400" b="1" dirty="0" err="1" smtClean="0"/>
              <a:t>I.Titze</a:t>
            </a:r>
            <a:r>
              <a:rPr lang="en-US" sz="2400" b="1" dirty="0" smtClean="0"/>
              <a:t>, </a:t>
            </a:r>
            <a:r>
              <a:rPr lang="en-US" sz="2400" b="1" i="1" dirty="0" smtClean="0"/>
              <a:t>Scientific American </a:t>
            </a:r>
            <a:r>
              <a:rPr lang="en-US" sz="2400" b="1" dirty="0" smtClean="0"/>
              <a:t> Jan. 2008)</a:t>
            </a:r>
          </a:p>
          <a:p>
            <a:endParaRPr lang="en-US" sz="2400" b="1" dirty="0" smtClean="0"/>
          </a:p>
          <a:p>
            <a:endParaRPr lang="en-US" sz="2400" b="1" dirty="0" smtClean="0"/>
          </a:p>
          <a:p>
            <a:r>
              <a:rPr lang="en-US" sz="2400" b="1" dirty="0" smtClean="0"/>
              <a:t>The singer’s task is to adjust the shape of the vocal tract (by carefully selecting favorable “singing” vowels so that </a:t>
            </a:r>
            <a:r>
              <a:rPr lang="en-US" sz="2400" b="1" dirty="0" err="1" smtClean="0"/>
              <a:t>inertive</a:t>
            </a:r>
            <a:r>
              <a:rPr lang="en-US" sz="2400" b="1" dirty="0" smtClean="0"/>
              <a:t> reactance is experienced over most of the pitch range—no easy task</a:t>
            </a:r>
            <a:endParaRPr lang="en-US" sz="24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800" b="1" dirty="0" smtClean="0">
                <a:solidFill>
                  <a:srgbClr val="0070C0"/>
                </a:solidFill>
              </a:rPr>
              <a:t>CHOIR SINGING</a:t>
            </a:r>
            <a:endParaRPr lang="en-US" sz="2800" b="1" dirty="0">
              <a:solidFill>
                <a:srgbClr val="0070C0"/>
              </a:solidFill>
            </a:endParaRPr>
          </a:p>
        </p:txBody>
      </p:sp>
      <p:sp>
        <p:nvSpPr>
          <p:cNvPr id="6" name="TextBox 5"/>
          <p:cNvSpPr txBox="1"/>
          <p:nvPr/>
        </p:nvSpPr>
        <p:spPr>
          <a:xfrm>
            <a:off x="533400" y="948690"/>
            <a:ext cx="8915400" cy="2616101"/>
          </a:xfrm>
          <a:prstGeom prst="rect">
            <a:avLst/>
          </a:prstGeom>
          <a:noFill/>
        </p:spPr>
        <p:txBody>
          <a:bodyPr wrap="square" rtlCol="0">
            <a:spAutoFit/>
          </a:bodyPr>
          <a:lstStyle/>
          <a:p>
            <a:r>
              <a:rPr lang="en-US" sz="2400" b="1" dirty="0" smtClean="0">
                <a:solidFill>
                  <a:srgbClr val="FF0000"/>
                </a:solidFill>
              </a:rPr>
              <a:t>Choir</a:t>
            </a:r>
            <a:r>
              <a:rPr lang="en-US" sz="2400" b="1" dirty="0" smtClean="0"/>
              <a:t> singing and </a:t>
            </a:r>
            <a:r>
              <a:rPr lang="en-US" sz="2400" b="1" dirty="0" smtClean="0">
                <a:solidFill>
                  <a:srgbClr val="FF0000"/>
                </a:solidFill>
              </a:rPr>
              <a:t>solo</a:t>
            </a:r>
            <a:r>
              <a:rPr lang="en-US" sz="2400" b="1" dirty="0" smtClean="0"/>
              <a:t> singing are two distinctly different modes of musical performance, making different demands on the singers.  Whereas solo singers want to be heard over the sound of an orchestra or choir, choral singers are expected to “blend” with the voices of their colleagues.  .</a:t>
            </a:r>
          </a:p>
          <a:p>
            <a:endParaRPr lang="en-US" sz="2400" b="1" dirty="0" smtClean="0"/>
          </a:p>
          <a:p>
            <a:r>
              <a:rPr lang="en-US" sz="2000" b="1" dirty="0" smtClean="0"/>
              <a:t> </a:t>
            </a:r>
            <a:endParaRPr lang="en-US" sz="20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800" b="1" dirty="0" smtClean="0">
                <a:solidFill>
                  <a:srgbClr val="0070C0"/>
                </a:solidFill>
              </a:rPr>
              <a:t>CHOIR SINGING</a:t>
            </a:r>
            <a:endParaRPr lang="en-US" sz="2800" b="1" dirty="0">
              <a:solidFill>
                <a:srgbClr val="0070C0"/>
              </a:solidFill>
            </a:endParaRPr>
          </a:p>
        </p:txBody>
      </p:sp>
      <p:sp>
        <p:nvSpPr>
          <p:cNvPr id="6" name="TextBox 5"/>
          <p:cNvSpPr txBox="1"/>
          <p:nvPr/>
        </p:nvSpPr>
        <p:spPr>
          <a:xfrm>
            <a:off x="533400" y="948690"/>
            <a:ext cx="8915400" cy="6001643"/>
          </a:xfrm>
          <a:prstGeom prst="rect">
            <a:avLst/>
          </a:prstGeom>
          <a:noFill/>
        </p:spPr>
        <p:txBody>
          <a:bodyPr wrap="square" rtlCol="0">
            <a:spAutoFit/>
          </a:bodyPr>
          <a:lstStyle/>
          <a:p>
            <a:r>
              <a:rPr lang="en-US" sz="2400" b="1" dirty="0" smtClean="0">
                <a:solidFill>
                  <a:srgbClr val="FF0000"/>
                </a:solidFill>
              </a:rPr>
              <a:t>Choir</a:t>
            </a:r>
            <a:r>
              <a:rPr lang="en-US" sz="2400" b="1" dirty="0" smtClean="0"/>
              <a:t> singing and </a:t>
            </a:r>
            <a:r>
              <a:rPr lang="en-US" sz="2400" b="1" dirty="0" smtClean="0">
                <a:solidFill>
                  <a:srgbClr val="FF0000"/>
                </a:solidFill>
              </a:rPr>
              <a:t>solo</a:t>
            </a:r>
            <a:r>
              <a:rPr lang="en-US" sz="2400" b="1" dirty="0" smtClean="0"/>
              <a:t> singing are two distinctly different modes of musical performance, making different demands on the singers.  Whereas solo singers want to be heard over the sound of an orchestra or choir, choral singers are expected to “blend” with the voices of their colleagues. </a:t>
            </a:r>
          </a:p>
          <a:p>
            <a:endParaRPr lang="en-US" sz="2400" b="1" dirty="0" smtClean="0"/>
          </a:p>
          <a:p>
            <a:r>
              <a:rPr lang="en-US" sz="2000" b="1" dirty="0" smtClean="0"/>
              <a:t> A series of experiments at the Royal Institute of Technology in Stockholm compared identical passages sung in “solo” and “choir” modes by singers experienced in both modes.  A number of differences were noted, in both male and female singers.  </a:t>
            </a:r>
          </a:p>
          <a:p>
            <a:endParaRPr lang="en-US" sz="2000" b="1" dirty="0" smtClean="0"/>
          </a:p>
          <a:p>
            <a:r>
              <a:rPr lang="en-US" sz="2000" b="1" dirty="0" smtClean="0"/>
              <a:t>Male singers tended to employ a more prominent singer’s formant in the solo mode, while the fundamental was emphasized more in the choir mode, as might be expected  (</a:t>
            </a:r>
            <a:r>
              <a:rPr lang="en-US" sz="2000" b="1" dirty="0" err="1" smtClean="0"/>
              <a:t>Rossing</a:t>
            </a:r>
            <a:r>
              <a:rPr lang="en-US" sz="2000" b="1" dirty="0" smtClean="0"/>
              <a:t>, </a:t>
            </a:r>
            <a:r>
              <a:rPr lang="en-US" sz="2000" b="1" dirty="0" err="1" smtClean="0"/>
              <a:t>Sundberg</a:t>
            </a:r>
            <a:r>
              <a:rPr lang="en-US" sz="2000" b="1" dirty="0" smtClean="0"/>
              <a:t>, and </a:t>
            </a:r>
            <a:r>
              <a:rPr lang="en-US" sz="2000" b="1" dirty="0" err="1" smtClean="0"/>
              <a:t>Ternström</a:t>
            </a:r>
            <a:r>
              <a:rPr lang="en-US" sz="2000" b="1" dirty="0" smtClean="0"/>
              <a:t>, 1986).   </a:t>
            </a:r>
          </a:p>
          <a:p>
            <a:endParaRPr lang="en-US" sz="2000" b="1" dirty="0" smtClean="0"/>
          </a:p>
          <a:p>
            <a:r>
              <a:rPr lang="en-US" sz="2000" b="1" dirty="0" smtClean="0"/>
              <a:t>Female singers also tended to produce more energy in the 2-4 kHz range in the solo mode.  Changes in both articulation and voice source were noted (</a:t>
            </a:r>
            <a:r>
              <a:rPr lang="en-US" sz="2000" b="1" dirty="0" err="1" smtClean="0"/>
              <a:t>Rossing</a:t>
            </a:r>
            <a:r>
              <a:rPr lang="en-US" sz="2000" b="1" dirty="0" smtClean="0"/>
              <a:t>, </a:t>
            </a:r>
            <a:r>
              <a:rPr lang="en-US" sz="2000" b="1" dirty="0" err="1" smtClean="0"/>
              <a:t>Sundberg</a:t>
            </a:r>
            <a:r>
              <a:rPr lang="en-US" sz="2000" b="1" dirty="0" smtClean="0"/>
              <a:t>, and </a:t>
            </a:r>
            <a:r>
              <a:rPr lang="en-US" sz="2000" b="1" dirty="0" err="1" smtClean="0"/>
              <a:t>Ternström</a:t>
            </a:r>
            <a:r>
              <a:rPr lang="en-US" sz="2000" b="1" dirty="0" smtClean="0"/>
              <a:t>, 1987).  </a:t>
            </a:r>
            <a:endParaRPr lang="en-US" sz="20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00"/>
            <a:ext cx="3429000" cy="1143000"/>
          </a:xfrm>
        </p:spPr>
        <p:txBody>
          <a:bodyPr>
            <a:noAutofit/>
          </a:bodyPr>
          <a:lstStyle/>
          <a:p>
            <a:r>
              <a:rPr lang="en-US" sz="3200" b="1" dirty="0" smtClean="0">
                <a:solidFill>
                  <a:srgbClr val="C00000"/>
                </a:solidFill>
              </a:rPr>
              <a:t>VOCAL TRACT WITH SOFT PALATE LOWERED FOR BREATHING</a:t>
            </a:r>
            <a:endParaRPr lang="en-US" sz="3200" dirty="0">
              <a:solidFill>
                <a:srgbClr val="C00000"/>
              </a:solidFill>
            </a:endParaRPr>
          </a:p>
        </p:txBody>
      </p:sp>
      <p:pic>
        <p:nvPicPr>
          <p:cNvPr id="3" name="Picture 2"/>
          <p:cNvPicPr>
            <a:picLocks noChangeAspect="1" noChangeArrowheads="1"/>
          </p:cNvPicPr>
          <p:nvPr/>
        </p:nvPicPr>
        <p:blipFill>
          <a:blip r:embed="rId2" cstate="print"/>
          <a:srcRect/>
          <a:stretch>
            <a:fillRect/>
          </a:stretch>
        </p:blipFill>
        <p:spPr bwMode="auto">
          <a:xfrm>
            <a:off x="3429000" y="228600"/>
            <a:ext cx="5457825" cy="662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5943600" cy="990600"/>
          </a:xfrm>
        </p:spPr>
        <p:txBody>
          <a:bodyPr/>
          <a:lstStyle/>
          <a:p>
            <a:pPr algn="l" eaLnBrk="1" hangingPunct="1"/>
            <a:r>
              <a:rPr lang="en-US" sz="2400" b="1" smtClean="0">
                <a:solidFill>
                  <a:srgbClr val="006666"/>
                </a:solidFill>
                <a:latin typeface="Arial" charset="0"/>
              </a:rPr>
              <a:t>AVERAGE SPECTRUM ENVELOPES OF BASS IN SOLO AND CHOIR MODES</a:t>
            </a:r>
          </a:p>
        </p:txBody>
      </p:sp>
      <p:pic>
        <p:nvPicPr>
          <p:cNvPr id="17411" name="Picture 3" descr="C:\Documents and Settings\Elsi Stotts\My Documents\My Pictures\average spectrum.jpg"/>
          <p:cNvPicPr>
            <a:picLocks noChangeAspect="1" noChangeArrowheads="1"/>
          </p:cNvPicPr>
          <p:nvPr/>
        </p:nvPicPr>
        <p:blipFill>
          <a:blip r:embed="rId2" cstate="print"/>
          <a:srcRect/>
          <a:stretch>
            <a:fillRect/>
          </a:stretch>
        </p:blipFill>
        <p:spPr bwMode="auto">
          <a:xfrm>
            <a:off x="0" y="990600"/>
            <a:ext cx="91440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0"/>
            <a:ext cx="7772400" cy="762000"/>
          </a:xfrm>
        </p:spPr>
        <p:txBody>
          <a:bodyPr/>
          <a:lstStyle/>
          <a:p>
            <a:pPr eaLnBrk="1" hangingPunct="1"/>
            <a:r>
              <a:rPr lang="en-US" sz="3200" b="1" smtClean="0">
                <a:solidFill>
                  <a:srgbClr val="000099"/>
                </a:solidFill>
                <a:latin typeface="Arial" charset="0"/>
              </a:rPr>
              <a:t>CHOIR SINGING</a:t>
            </a:r>
          </a:p>
        </p:txBody>
      </p:sp>
      <p:sp>
        <p:nvSpPr>
          <p:cNvPr id="25603" name="Text Box 3"/>
          <p:cNvSpPr txBox="1">
            <a:spLocks noChangeArrowheads="1"/>
          </p:cNvSpPr>
          <p:nvPr/>
        </p:nvSpPr>
        <p:spPr bwMode="auto">
          <a:xfrm>
            <a:off x="0" y="762000"/>
            <a:ext cx="9144000" cy="2769989"/>
          </a:xfrm>
          <a:prstGeom prst="rect">
            <a:avLst/>
          </a:prstGeom>
          <a:noFill/>
          <a:ln w="9525">
            <a:noFill/>
            <a:miter lim="800000"/>
            <a:headEnd/>
            <a:tailEnd/>
          </a:ln>
        </p:spPr>
        <p:txBody>
          <a:bodyPr>
            <a:spAutoFit/>
          </a:bodyPr>
          <a:lstStyle/>
          <a:p>
            <a:r>
              <a:rPr lang="en-US" b="1" dirty="0">
                <a:solidFill>
                  <a:srgbClr val="0033CC"/>
                </a:solidFill>
                <a:latin typeface="Arial" charset="0"/>
              </a:rPr>
              <a:t>CHOIR VS. SOLO SINGING</a:t>
            </a:r>
          </a:p>
          <a:p>
            <a:r>
              <a:rPr lang="en-US" sz="2000" b="1" dirty="0">
                <a:latin typeface="Arial" charset="0"/>
              </a:rPr>
              <a:t>     </a:t>
            </a:r>
            <a:r>
              <a:rPr lang="en-US" sz="2000" b="1" dirty="0" smtClean="0">
                <a:solidFill>
                  <a:srgbClr val="339933"/>
                </a:solidFill>
                <a:latin typeface="Arial" charset="0"/>
              </a:rPr>
              <a:t>Male singers have </a:t>
            </a:r>
            <a:r>
              <a:rPr lang="en-US" sz="2000" b="1" dirty="0" smtClean="0">
                <a:solidFill>
                  <a:srgbClr val="339933"/>
                </a:solidFill>
                <a:latin typeface="Arial" charset="0"/>
              </a:rPr>
              <a:t>less </a:t>
            </a:r>
            <a:r>
              <a:rPr lang="en-US" sz="2000" b="1" dirty="0" smtClean="0">
                <a:solidFill>
                  <a:srgbClr val="339933"/>
                </a:solidFill>
                <a:latin typeface="Arial" charset="0"/>
              </a:rPr>
              <a:t>prominent singer’s formant in choir mode.   </a:t>
            </a:r>
          </a:p>
          <a:p>
            <a:endParaRPr lang="en-US" b="1" dirty="0">
              <a:solidFill>
                <a:srgbClr val="339933"/>
              </a:solidFill>
              <a:latin typeface="Arial" charset="0"/>
            </a:endParaRPr>
          </a:p>
          <a:p>
            <a:r>
              <a:rPr lang="en-US" b="1" dirty="0">
                <a:solidFill>
                  <a:srgbClr val="000099"/>
                </a:solidFill>
                <a:latin typeface="Arial" charset="0"/>
              </a:rPr>
              <a:t>“SELF” TO “OTHERS” RATIO (S0R)</a:t>
            </a:r>
          </a:p>
          <a:p>
            <a:r>
              <a:rPr lang="en-US" b="1" dirty="0">
                <a:latin typeface="Arial" charset="0"/>
              </a:rPr>
              <a:t>     </a:t>
            </a:r>
            <a:r>
              <a:rPr lang="en-US" sz="2000" b="1" dirty="0" smtClean="0">
                <a:solidFill>
                  <a:srgbClr val="660066"/>
                </a:solidFill>
                <a:latin typeface="Arial" charset="0"/>
              </a:rPr>
              <a:t>Choir singers prefer SOR of about 6dB (average). </a:t>
            </a:r>
          </a:p>
          <a:p>
            <a:endParaRPr lang="en-US" sz="2000" b="1" dirty="0">
              <a:solidFill>
                <a:srgbClr val="660066"/>
              </a:solidFill>
              <a:latin typeface="Arial" charset="0"/>
            </a:endParaRPr>
          </a:p>
          <a:p>
            <a:r>
              <a:rPr lang="en-US" sz="2000" b="1" dirty="0">
                <a:solidFill>
                  <a:srgbClr val="660066"/>
                </a:solidFill>
                <a:latin typeface="Arial" charset="0"/>
              </a:rPr>
              <a:t>     </a:t>
            </a:r>
            <a:r>
              <a:rPr lang="en-US" sz="2000" b="1" dirty="0" smtClean="0">
                <a:solidFill>
                  <a:srgbClr val="660066"/>
                </a:solidFill>
                <a:latin typeface="Arial" charset="0"/>
              </a:rPr>
              <a:t>Measured SORs are 4 dB (single row) to 3dB (double row) </a:t>
            </a:r>
          </a:p>
          <a:p>
            <a:endParaRPr lang="en-US" sz="2000" b="1" dirty="0" smtClean="0">
              <a:solidFill>
                <a:srgbClr val="660066"/>
              </a:solidFill>
              <a:latin typeface="Arial" charset="0"/>
            </a:endParaRPr>
          </a:p>
          <a:p>
            <a:r>
              <a:rPr lang="en-US" sz="2000" b="1" dirty="0" smtClean="0">
                <a:solidFill>
                  <a:srgbClr val="660066"/>
                </a:solidFill>
                <a:latin typeface="Arial" charset="0"/>
              </a:rPr>
              <a:t>     In opera chorus, SOR is 10-15 (</a:t>
            </a:r>
            <a:r>
              <a:rPr lang="en-US" sz="2000" b="1" dirty="0" err="1">
                <a:solidFill>
                  <a:srgbClr val="660066"/>
                </a:solidFill>
                <a:latin typeface="Arial" charset="0"/>
              </a:rPr>
              <a:t>Ternstr</a:t>
            </a:r>
            <a:r>
              <a:rPr lang="en-US" sz="2000" b="1" dirty="0" err="1">
                <a:solidFill>
                  <a:srgbClr val="660066"/>
                </a:solidFill>
                <a:latin typeface="Arial" charset="0"/>
                <a:cs typeface="Arial" charset="0"/>
              </a:rPr>
              <a:t>ö</a:t>
            </a:r>
            <a:r>
              <a:rPr lang="en-US" sz="2000" b="1" dirty="0" err="1">
                <a:solidFill>
                  <a:srgbClr val="660066"/>
                </a:solidFill>
                <a:latin typeface="Arial" charset="0"/>
              </a:rPr>
              <a:t>m</a:t>
            </a:r>
            <a:r>
              <a:rPr lang="en-US" sz="2000" b="1" dirty="0">
                <a:solidFill>
                  <a:srgbClr val="660066"/>
                </a:solidFill>
                <a:latin typeface="Arial" charset="0"/>
              </a:rPr>
              <a:t>, 2005)</a:t>
            </a:r>
          </a:p>
        </p:txBody>
      </p:sp>
      <p:sp>
        <p:nvSpPr>
          <p:cNvPr id="25604" name="Text Box 4"/>
          <p:cNvSpPr txBox="1">
            <a:spLocks noChangeArrowheads="1"/>
          </p:cNvSpPr>
          <p:nvPr/>
        </p:nvSpPr>
        <p:spPr bwMode="auto">
          <a:xfrm>
            <a:off x="0" y="3886200"/>
            <a:ext cx="8855075" cy="1754326"/>
          </a:xfrm>
          <a:prstGeom prst="rect">
            <a:avLst/>
          </a:prstGeom>
          <a:noFill/>
          <a:ln w="9525">
            <a:noFill/>
            <a:miter lim="800000"/>
            <a:headEnd/>
            <a:tailEnd/>
          </a:ln>
        </p:spPr>
        <p:txBody>
          <a:bodyPr>
            <a:spAutoFit/>
          </a:bodyPr>
          <a:lstStyle/>
          <a:p>
            <a:r>
              <a:rPr lang="en-US" b="1" dirty="0">
                <a:solidFill>
                  <a:srgbClr val="008000"/>
                </a:solidFill>
                <a:latin typeface="Arial" charset="0"/>
              </a:rPr>
              <a:t>UNISONS</a:t>
            </a:r>
          </a:p>
          <a:p>
            <a:r>
              <a:rPr lang="en-US" b="1" dirty="0">
                <a:latin typeface="Arial" charset="0"/>
              </a:rPr>
              <a:t>     </a:t>
            </a:r>
            <a:r>
              <a:rPr lang="en-US" dirty="0">
                <a:solidFill>
                  <a:srgbClr val="008000"/>
                </a:solidFill>
                <a:latin typeface="Arial" charset="0"/>
              </a:rPr>
              <a:t>/</a:t>
            </a:r>
            <a:r>
              <a:rPr lang="en-US" b="1" dirty="0">
                <a:solidFill>
                  <a:srgbClr val="008000"/>
                </a:solidFill>
                <a:latin typeface="Arial" charset="0"/>
              </a:rPr>
              <a:t>u</a:t>
            </a:r>
            <a:r>
              <a:rPr lang="en-US" dirty="0" smtClean="0">
                <a:solidFill>
                  <a:srgbClr val="008000"/>
                </a:solidFill>
                <a:latin typeface="Arial" charset="0"/>
              </a:rPr>
              <a:t>/ is more difficult to match to a reference tone than </a:t>
            </a:r>
            <a:r>
              <a:rPr lang="en-US" b="1" dirty="0" smtClean="0">
                <a:solidFill>
                  <a:srgbClr val="008000"/>
                </a:solidFill>
                <a:latin typeface="Arial" charset="0"/>
              </a:rPr>
              <a:t> </a:t>
            </a:r>
            <a:r>
              <a:rPr lang="en-US" dirty="0" smtClean="0">
                <a:solidFill>
                  <a:srgbClr val="008000"/>
                </a:solidFill>
                <a:latin typeface="Arial" charset="0"/>
              </a:rPr>
              <a:t>/</a:t>
            </a:r>
            <a:r>
              <a:rPr lang="en-US" b="1" dirty="0" smtClean="0">
                <a:solidFill>
                  <a:srgbClr val="008000"/>
                </a:solidFill>
                <a:latin typeface="Arial" charset="0"/>
                <a:cs typeface="Arial" charset="0"/>
              </a:rPr>
              <a:t>α</a:t>
            </a:r>
            <a:r>
              <a:rPr lang="en-US" dirty="0" smtClean="0">
                <a:solidFill>
                  <a:srgbClr val="008000"/>
                </a:solidFill>
                <a:latin typeface="Arial" charset="0"/>
              </a:rPr>
              <a:t>/</a:t>
            </a:r>
            <a:r>
              <a:rPr lang="en-US" b="1" dirty="0" smtClean="0">
                <a:solidFill>
                  <a:srgbClr val="008000"/>
                </a:solidFill>
                <a:latin typeface="Arial" charset="0"/>
              </a:rPr>
              <a:t>,  probably because of    </a:t>
            </a:r>
          </a:p>
          <a:p>
            <a:r>
              <a:rPr lang="en-US" b="1" dirty="0" smtClean="0">
                <a:solidFill>
                  <a:srgbClr val="008000"/>
                </a:solidFill>
                <a:latin typeface="Arial" charset="0"/>
              </a:rPr>
              <a:t>     lack of harmonics  </a:t>
            </a:r>
          </a:p>
          <a:p>
            <a:endParaRPr lang="en-US" b="1" dirty="0" smtClean="0">
              <a:solidFill>
                <a:srgbClr val="008000"/>
              </a:solidFill>
              <a:latin typeface="Arial" charset="0"/>
            </a:endParaRPr>
          </a:p>
          <a:p>
            <a:r>
              <a:rPr lang="en-US" b="1" dirty="0" smtClean="0">
                <a:solidFill>
                  <a:srgbClr val="008000"/>
                </a:solidFill>
                <a:latin typeface="Arial" charset="0"/>
              </a:rPr>
              <a:t>PITCH </a:t>
            </a:r>
            <a:r>
              <a:rPr lang="en-US" b="1" dirty="0">
                <a:solidFill>
                  <a:srgbClr val="008000"/>
                </a:solidFill>
                <a:latin typeface="Arial" charset="0"/>
              </a:rPr>
              <a:t>ACCURACY</a:t>
            </a:r>
          </a:p>
          <a:p>
            <a:r>
              <a:rPr lang="en-US" b="1" dirty="0">
                <a:solidFill>
                  <a:srgbClr val="008000"/>
                </a:solidFill>
                <a:latin typeface="Arial" charset="0"/>
              </a:rPr>
              <a:t>     </a:t>
            </a:r>
            <a:r>
              <a:rPr lang="en-US" b="1" dirty="0" smtClean="0">
                <a:solidFill>
                  <a:srgbClr val="008000"/>
                </a:solidFill>
                <a:latin typeface="Arial" charset="0"/>
              </a:rPr>
              <a:t>Standard deviation in a bass section found to be 16 cents</a:t>
            </a:r>
            <a:endParaRPr lang="en-US" b="1" dirty="0">
              <a:solidFill>
                <a:srgbClr val="008000"/>
              </a:solidFill>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800" b="1" dirty="0" smtClean="0">
                <a:solidFill>
                  <a:srgbClr val="00B050"/>
                </a:solidFill>
              </a:rPr>
              <a:t>OVERTONE OR HARMONIC SINGING</a:t>
            </a:r>
            <a:endParaRPr lang="en-US" sz="2800" b="1" dirty="0">
              <a:solidFill>
                <a:srgbClr val="00B050"/>
              </a:solidFill>
            </a:endParaRPr>
          </a:p>
        </p:txBody>
      </p:sp>
      <p:sp>
        <p:nvSpPr>
          <p:cNvPr id="3" name="TextBox 2"/>
          <p:cNvSpPr txBox="1"/>
          <p:nvPr/>
        </p:nvSpPr>
        <p:spPr>
          <a:xfrm>
            <a:off x="304800" y="1371600"/>
            <a:ext cx="8610600" cy="5170646"/>
          </a:xfrm>
          <a:prstGeom prst="rect">
            <a:avLst/>
          </a:prstGeom>
          <a:noFill/>
        </p:spPr>
        <p:txBody>
          <a:bodyPr wrap="square" rtlCol="0">
            <a:spAutoFit/>
          </a:bodyPr>
          <a:lstStyle/>
          <a:p>
            <a:r>
              <a:rPr lang="en-US" sz="2400" b="1" dirty="0" smtClean="0"/>
              <a:t>Overtone singing is a special type of voice production resulting in a separate high tone which can be heard over a more or less constant drone.  It is heard during religious and secular festivities in Mongolia, </a:t>
            </a:r>
            <a:r>
              <a:rPr lang="en-US" sz="2400" b="1" dirty="0" err="1" smtClean="0"/>
              <a:t>Tuva</a:t>
            </a:r>
            <a:r>
              <a:rPr lang="en-US" sz="2400" b="1" dirty="0" smtClean="0"/>
              <a:t>, and Tibet.  In recent years “harmonic” singing has been practiced in Europe and North America.  </a:t>
            </a:r>
          </a:p>
          <a:p>
            <a:endParaRPr lang="en-US" sz="2400" b="1" dirty="0" smtClean="0"/>
          </a:p>
          <a:p>
            <a:r>
              <a:rPr lang="en-US" sz="2400" b="1" dirty="0" smtClean="0"/>
              <a:t>Overtone sound results from an interaction of closely-spaced formants.  For lower overtones, these may be the 1</a:t>
            </a:r>
            <a:r>
              <a:rPr lang="en-US" sz="2400" b="1" baseline="30000" dirty="0" smtClean="0"/>
              <a:t>st</a:t>
            </a:r>
            <a:r>
              <a:rPr lang="en-US" sz="2400" b="1" dirty="0" smtClean="0"/>
              <a:t> and 2</a:t>
            </a:r>
            <a:r>
              <a:rPr lang="en-US" sz="2400" b="1" baseline="30000" dirty="0" smtClean="0"/>
              <a:t>nd</a:t>
            </a:r>
            <a:r>
              <a:rPr lang="en-US" sz="2400" b="1" dirty="0" smtClean="0"/>
              <a:t> formants.  For overtones with frequency higher than 800 Hz, the overtone sound may result from a combination of the 2</a:t>
            </a:r>
            <a:r>
              <a:rPr lang="en-US" sz="2400" b="1" baseline="30000" dirty="0" smtClean="0"/>
              <a:t>nd</a:t>
            </a:r>
            <a:r>
              <a:rPr lang="en-US" sz="2400" b="1" dirty="0" smtClean="0"/>
              <a:t> and 3</a:t>
            </a:r>
            <a:r>
              <a:rPr lang="en-US" sz="2400" b="1" baseline="30000" dirty="0" smtClean="0"/>
              <a:t>rd</a:t>
            </a:r>
            <a:r>
              <a:rPr lang="en-US" sz="2400" b="1" dirty="0" smtClean="0"/>
              <a:t> formants.  </a:t>
            </a:r>
          </a:p>
          <a:p>
            <a:endParaRPr lang="en-US" sz="2400" b="1" dirty="0" smtClean="0"/>
          </a:p>
          <a:p>
            <a:r>
              <a:rPr lang="en-US" sz="2400" b="1" dirty="0" smtClean="0"/>
              <a:t>Generally a long glottal closure is used in overtone singing.</a:t>
            </a:r>
          </a:p>
          <a:p>
            <a:endParaRPr lang="en-US" b="1" dirty="0" smtClean="0"/>
          </a:p>
        </p:txBody>
      </p:sp>
      <p:sp>
        <p:nvSpPr>
          <p:cNvPr id="4" name="TextBox 3"/>
          <p:cNvSpPr txBox="1"/>
          <p:nvPr/>
        </p:nvSpPr>
        <p:spPr>
          <a:xfrm>
            <a:off x="0" y="6248400"/>
            <a:ext cx="8534400" cy="369332"/>
          </a:xfrm>
          <a:prstGeom prst="rect">
            <a:avLst/>
          </a:prstGeom>
          <a:noFill/>
        </p:spPr>
        <p:txBody>
          <a:bodyPr wrap="square" rtlCol="0">
            <a:spAutoFit/>
          </a:bodyPr>
          <a:lstStyle/>
          <a:p>
            <a:r>
              <a:rPr lang="en-US" b="1" dirty="0" smtClean="0"/>
              <a:t>               SEE </a:t>
            </a:r>
            <a:r>
              <a:rPr lang="en-US" b="1" dirty="0" smtClean="0"/>
              <a:t>THE WEBSITE http://www.phys.unsw.edu.au/jw/xoomi.html</a:t>
            </a:r>
            <a:endParaRPr lang="en-US"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800" b="1" dirty="0" smtClean="0">
                <a:solidFill>
                  <a:srgbClr val="C00000"/>
                </a:solidFill>
              </a:rPr>
              <a:t>TUVAN THROAT SINGING</a:t>
            </a:r>
            <a:endParaRPr lang="en-US" sz="2800" b="1" dirty="0">
              <a:solidFill>
                <a:srgbClr val="C00000"/>
              </a:solidFill>
            </a:endParaRPr>
          </a:p>
        </p:txBody>
      </p:sp>
      <p:sp>
        <p:nvSpPr>
          <p:cNvPr id="3" name="TextBox 2"/>
          <p:cNvSpPr txBox="1"/>
          <p:nvPr/>
        </p:nvSpPr>
        <p:spPr>
          <a:xfrm>
            <a:off x="533400" y="5657671"/>
            <a:ext cx="8077200" cy="1200329"/>
          </a:xfrm>
          <a:prstGeom prst="rect">
            <a:avLst/>
          </a:prstGeom>
          <a:noFill/>
        </p:spPr>
        <p:txBody>
          <a:bodyPr wrap="square" rtlCol="0">
            <a:spAutoFit/>
          </a:bodyPr>
          <a:lstStyle/>
          <a:p>
            <a:r>
              <a:rPr lang="en-US" u="sng" dirty="0" smtClean="0">
                <a:hlinkClick r:id="rId2"/>
              </a:rPr>
              <a:t>http://</a:t>
            </a:r>
            <a:r>
              <a:rPr lang="en-US" u="sng" dirty="0" smtClean="0">
                <a:hlinkClick r:id="rId2"/>
              </a:rPr>
              <a:t>www.youtube.com/watch?v=4kDXGSwiRmA&amp;feature=related</a:t>
            </a:r>
            <a:endParaRPr lang="en-US" dirty="0" smtClean="0"/>
          </a:p>
          <a:p>
            <a:r>
              <a:rPr lang="en-US" dirty="0" smtClean="0"/>
              <a:t>http://www.youtube.com/watch?v=DY1pcEtHI_w&amp;feature=related</a:t>
            </a:r>
          </a:p>
          <a:p>
            <a:endParaRPr lang="en-US" dirty="0" smtClean="0"/>
          </a:p>
          <a:p>
            <a:r>
              <a:rPr lang="en-US" u="sng" dirty="0" smtClean="0">
                <a:hlinkClick r:id="rId3"/>
              </a:rPr>
              <a:t>http://www.youtube.com/watch?v=MgVqMMDBQrM&amp;feature=related</a:t>
            </a:r>
            <a:endParaRPr lang="en-US" dirty="0"/>
          </a:p>
        </p:txBody>
      </p:sp>
      <p:sp>
        <p:nvSpPr>
          <p:cNvPr id="4" name="TextBox 3"/>
          <p:cNvSpPr txBox="1"/>
          <p:nvPr/>
        </p:nvSpPr>
        <p:spPr>
          <a:xfrm>
            <a:off x="0" y="914400"/>
            <a:ext cx="8839200" cy="4524315"/>
          </a:xfrm>
          <a:prstGeom prst="rect">
            <a:avLst/>
          </a:prstGeom>
          <a:noFill/>
        </p:spPr>
        <p:txBody>
          <a:bodyPr wrap="square" rtlCol="0">
            <a:spAutoFit/>
          </a:bodyPr>
          <a:lstStyle/>
          <a:p>
            <a:r>
              <a:rPr lang="en-US" sz="2400" b="1" dirty="0" err="1" smtClean="0"/>
              <a:t>Tuvan</a:t>
            </a:r>
            <a:r>
              <a:rPr lang="en-US" sz="2400" b="1" dirty="0" smtClean="0"/>
              <a:t> throat singing is one particular variant of overtone singing practiced by the </a:t>
            </a:r>
            <a:r>
              <a:rPr lang="en-US" sz="2400" b="1" dirty="0" err="1" smtClean="0"/>
              <a:t>Tuva</a:t>
            </a:r>
            <a:r>
              <a:rPr lang="en-US" sz="2400" b="1" dirty="0" smtClean="0"/>
              <a:t> people of southern Siberia.  There are several styles, including  </a:t>
            </a:r>
            <a:r>
              <a:rPr lang="en-US" sz="2400" b="1" dirty="0" err="1" smtClean="0"/>
              <a:t>khoomei</a:t>
            </a:r>
            <a:r>
              <a:rPr lang="en-US" sz="2400" b="1" dirty="0" smtClean="0"/>
              <a:t>, </a:t>
            </a:r>
            <a:r>
              <a:rPr lang="en-US" sz="2400" b="1" dirty="0" err="1" smtClean="0"/>
              <a:t>kargyraa</a:t>
            </a:r>
            <a:r>
              <a:rPr lang="en-US" sz="2400" b="1" dirty="0" smtClean="0"/>
              <a:t>, and </a:t>
            </a:r>
            <a:r>
              <a:rPr lang="en-US" sz="2400" b="1" dirty="0" err="1" smtClean="0"/>
              <a:t>sygyt</a:t>
            </a:r>
            <a:endParaRPr lang="en-US" sz="2400" b="1" dirty="0" smtClean="0"/>
          </a:p>
          <a:p>
            <a:endParaRPr lang="en-US" sz="2400" b="1" dirty="0" smtClean="0"/>
          </a:p>
          <a:p>
            <a:r>
              <a:rPr lang="en-US" sz="2400" b="1" dirty="0" smtClean="0">
                <a:solidFill>
                  <a:srgbClr val="0070C0"/>
                </a:solidFill>
              </a:rPr>
              <a:t>KHOOMEI </a:t>
            </a:r>
            <a:r>
              <a:rPr lang="en-US" sz="2400" b="1" dirty="0" smtClean="0"/>
              <a:t>is the most popular style.  The fundamental (drone) is in the low to mid-range of the singer’s voice.  Two or 3 harmonics can be heard, 2 to 3 octaves above the fundamental</a:t>
            </a:r>
            <a:r>
              <a:rPr lang="en-US" sz="2400" b="1" dirty="0" smtClean="0">
                <a:solidFill>
                  <a:srgbClr val="0070C0"/>
                </a:solidFill>
              </a:rPr>
              <a:t>.</a:t>
            </a:r>
            <a:r>
              <a:rPr lang="en-US" sz="2400" b="1" dirty="0" smtClean="0"/>
              <a:t> </a:t>
            </a:r>
            <a:endParaRPr lang="en-US" sz="2400" b="1" dirty="0" smtClean="0">
              <a:solidFill>
                <a:srgbClr val="FF0000"/>
              </a:solidFill>
            </a:endParaRPr>
          </a:p>
          <a:p>
            <a:r>
              <a:rPr lang="en-US" sz="2400" b="1" dirty="0" smtClean="0">
                <a:solidFill>
                  <a:srgbClr val="FF0000"/>
                </a:solidFill>
              </a:rPr>
              <a:t>SYGT</a:t>
            </a:r>
            <a:r>
              <a:rPr lang="en-US" sz="2400" b="1" dirty="0" smtClean="0"/>
              <a:t>  (“WHISTLING”)  has a mid-range fundamental and is </a:t>
            </a:r>
            <a:r>
              <a:rPr lang="en-US" sz="2400" b="1" dirty="0" err="1" smtClean="0"/>
              <a:t>characcterized</a:t>
            </a:r>
            <a:r>
              <a:rPr lang="en-US" sz="2400" b="1" dirty="0" smtClean="0"/>
              <a:t> by rather piercing harmonics sounding like whistling.  </a:t>
            </a:r>
          </a:p>
          <a:p>
            <a:endParaRPr lang="en-US" sz="2400" b="1" dirty="0" smtClean="0"/>
          </a:p>
          <a:p>
            <a:r>
              <a:rPr lang="en-US" sz="2400" b="1" dirty="0" smtClean="0">
                <a:solidFill>
                  <a:srgbClr val="00B050"/>
                </a:solidFill>
              </a:rPr>
              <a:t>KARGYRAA</a:t>
            </a:r>
            <a:r>
              <a:rPr lang="en-US" sz="2400" b="1" dirty="0" smtClean="0"/>
              <a:t> has a deep growling sound to it and is related to Tibetan chant.   </a:t>
            </a:r>
            <a:endParaRPr lang="en-US" sz="24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C00000"/>
                </a:solidFill>
              </a:rPr>
              <a:t>OVERTONE (HARMONIC) SINGING</a:t>
            </a:r>
            <a:endParaRPr lang="en-US" sz="2800" b="1" dirty="0">
              <a:solidFill>
                <a:srgbClr val="C00000"/>
              </a:solidFill>
            </a:endParaRPr>
          </a:p>
        </p:txBody>
      </p:sp>
      <p:sp>
        <p:nvSpPr>
          <p:cNvPr id="3" name="TextBox 2"/>
          <p:cNvSpPr txBox="1"/>
          <p:nvPr/>
        </p:nvSpPr>
        <p:spPr>
          <a:xfrm>
            <a:off x="304800" y="1828800"/>
            <a:ext cx="8458200" cy="1200329"/>
          </a:xfrm>
          <a:prstGeom prst="rect">
            <a:avLst/>
          </a:prstGeom>
          <a:noFill/>
        </p:spPr>
        <p:txBody>
          <a:bodyPr wrap="square" rtlCol="0">
            <a:spAutoFit/>
          </a:bodyPr>
          <a:lstStyle/>
          <a:p>
            <a:r>
              <a:rPr lang="en-US" b="1" dirty="0" smtClean="0"/>
              <a:t>How do you do it? With some difficulty! One way to strengthen the second resonance, at the expense of the others, is to make a small mouth opening and also a relatively tight constriction between the tongue and the roof of the mouth. But mainly it takes a lot of practice, using feedback.</a:t>
            </a:r>
            <a:endParaRPr lang="en-US" b="1" dirty="0"/>
          </a:p>
        </p:txBody>
      </p:sp>
      <p:pic>
        <p:nvPicPr>
          <p:cNvPr id="48130" name="Picture 2" descr="David Hykes">
            <a:hlinkClick r:id="rId2"/>
          </p:cNvPr>
          <p:cNvPicPr>
            <a:picLocks noChangeAspect="1" noChangeArrowheads="1"/>
          </p:cNvPicPr>
          <p:nvPr/>
        </p:nvPicPr>
        <p:blipFill>
          <a:blip r:embed="rId3" cstate="print"/>
          <a:srcRect/>
          <a:stretch>
            <a:fillRect/>
          </a:stretch>
        </p:blipFill>
        <p:spPr bwMode="auto">
          <a:xfrm>
            <a:off x="7162800" y="3962400"/>
            <a:ext cx="1619250" cy="1914525"/>
          </a:xfrm>
          <a:prstGeom prst="rect">
            <a:avLst/>
          </a:prstGeom>
          <a:noFill/>
        </p:spPr>
      </p:pic>
      <p:sp>
        <p:nvSpPr>
          <p:cNvPr id="5" name="TextBox 4"/>
          <p:cNvSpPr txBox="1"/>
          <p:nvPr/>
        </p:nvSpPr>
        <p:spPr>
          <a:xfrm>
            <a:off x="533400" y="3429000"/>
            <a:ext cx="6172200" cy="1754326"/>
          </a:xfrm>
          <a:prstGeom prst="rect">
            <a:avLst/>
          </a:prstGeom>
          <a:noFill/>
        </p:spPr>
        <p:txBody>
          <a:bodyPr wrap="square" rtlCol="0">
            <a:spAutoFit/>
          </a:bodyPr>
          <a:lstStyle/>
          <a:p>
            <a:r>
              <a:rPr lang="en-US" b="1" dirty="0" smtClean="0"/>
              <a:t>DAVID HYKES HAS POPULARIZED OVERTONE SINGING  IN THE USA WITH HIS PROFESSIONAL “HARMONIC CHOIR.” AND THE HARMONIC PRESENCE FOUNDATION</a:t>
            </a:r>
          </a:p>
          <a:p>
            <a:endParaRPr lang="en-US" b="1" dirty="0" smtClean="0"/>
          </a:p>
          <a:p>
            <a:r>
              <a:rPr lang="en-US" b="1" dirty="0" smtClean="0"/>
              <a:t>HIS WEBSITE </a:t>
            </a:r>
            <a:r>
              <a:rPr lang="en-US" b="1" dirty="0" smtClean="0">
                <a:hlinkClick r:id="rId4"/>
              </a:rPr>
              <a:t>http://www.myspace.com/davidhykes</a:t>
            </a:r>
            <a:r>
              <a:rPr lang="en-US" b="1" dirty="0" smtClean="0"/>
              <a:t> IS HIGHLY RECOMMENDED</a:t>
            </a:r>
            <a:endParaRPr lang="en-US"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0"/>
            <a:ext cx="7772400" cy="685800"/>
          </a:xfrm>
        </p:spPr>
        <p:txBody>
          <a:bodyPr/>
          <a:lstStyle/>
          <a:p>
            <a:pPr eaLnBrk="1" hangingPunct="1"/>
            <a:r>
              <a:rPr lang="en-US" sz="2800" b="1" dirty="0" smtClean="0">
                <a:solidFill>
                  <a:srgbClr val="0033CC"/>
                </a:solidFill>
                <a:latin typeface="Arial" charset="0"/>
              </a:rPr>
              <a:t>OVERTONE OR HARMONIC SINGING</a:t>
            </a:r>
          </a:p>
        </p:txBody>
      </p:sp>
      <p:sp>
        <p:nvSpPr>
          <p:cNvPr id="24579" name="Text Box 3"/>
          <p:cNvSpPr txBox="1">
            <a:spLocks noChangeArrowheads="1"/>
          </p:cNvSpPr>
          <p:nvPr/>
        </p:nvSpPr>
        <p:spPr bwMode="auto">
          <a:xfrm>
            <a:off x="457200" y="990600"/>
            <a:ext cx="9144000" cy="369332"/>
          </a:xfrm>
          <a:prstGeom prst="rect">
            <a:avLst/>
          </a:prstGeom>
          <a:noFill/>
          <a:ln w="9525">
            <a:noFill/>
            <a:miter lim="800000"/>
            <a:headEnd/>
            <a:tailEnd/>
          </a:ln>
        </p:spPr>
        <p:txBody>
          <a:bodyPr>
            <a:spAutoFit/>
          </a:bodyPr>
          <a:lstStyle/>
          <a:p>
            <a:r>
              <a:rPr lang="en-US" b="1" dirty="0" smtClean="0">
                <a:solidFill>
                  <a:srgbClr val="990033"/>
                </a:solidFill>
                <a:latin typeface="Arial" charset="0"/>
              </a:rPr>
              <a:t>Vocal tract is shaped to give strong emphasis to certain harmonics</a:t>
            </a:r>
            <a:endParaRPr lang="en-US" b="1" dirty="0">
              <a:solidFill>
                <a:srgbClr val="990033"/>
              </a:solidFill>
              <a:latin typeface="Arial" charset="0"/>
            </a:endParaRPr>
          </a:p>
        </p:txBody>
      </p:sp>
      <p:pic>
        <p:nvPicPr>
          <p:cNvPr id="24580" name="Picture 4" descr="C:\Documents and Settings\Elsi Stotts\My Documents\My Pictures\Harmonic singing.jpg"/>
          <p:cNvPicPr>
            <a:picLocks noChangeAspect="1" noChangeArrowheads="1"/>
          </p:cNvPicPr>
          <p:nvPr/>
        </p:nvPicPr>
        <p:blipFill>
          <a:blip r:embed="rId2" cstate="print"/>
          <a:srcRect/>
          <a:stretch>
            <a:fillRect/>
          </a:stretch>
        </p:blipFill>
        <p:spPr bwMode="auto">
          <a:xfrm>
            <a:off x="0" y="2176463"/>
            <a:ext cx="9144000" cy="4681537"/>
          </a:xfrm>
          <a:prstGeom prst="rect">
            <a:avLst/>
          </a:prstGeom>
          <a:noFill/>
          <a:ln w="9525">
            <a:noFill/>
            <a:miter lim="800000"/>
            <a:headEnd/>
            <a:tailEnd/>
          </a:ln>
        </p:spPr>
      </p:pic>
      <p:sp>
        <p:nvSpPr>
          <p:cNvPr id="24581" name="Text Box 5"/>
          <p:cNvSpPr txBox="1">
            <a:spLocks noChangeArrowheads="1"/>
          </p:cNvSpPr>
          <p:nvPr/>
        </p:nvSpPr>
        <p:spPr bwMode="auto">
          <a:xfrm>
            <a:off x="1066800" y="1828800"/>
            <a:ext cx="2544763" cy="400110"/>
          </a:xfrm>
          <a:prstGeom prst="rect">
            <a:avLst/>
          </a:prstGeom>
          <a:solidFill>
            <a:schemeClr val="hlink"/>
          </a:solidFill>
          <a:ln w="9525">
            <a:noFill/>
            <a:miter lim="800000"/>
            <a:headEnd/>
            <a:tailEnd/>
          </a:ln>
        </p:spPr>
        <p:txBody>
          <a:bodyPr wrap="square">
            <a:spAutoFit/>
          </a:bodyPr>
          <a:lstStyle/>
          <a:p>
            <a:r>
              <a:rPr lang="en-US" sz="2000" b="1" dirty="0">
                <a:latin typeface="Arial" charset="0"/>
              </a:rPr>
              <a:t>HARMONIC CHANT</a:t>
            </a:r>
          </a:p>
        </p:txBody>
      </p:sp>
      <p:sp>
        <p:nvSpPr>
          <p:cNvPr id="24582" name="Text Box 6"/>
          <p:cNvSpPr txBox="1">
            <a:spLocks noChangeArrowheads="1"/>
          </p:cNvSpPr>
          <p:nvPr/>
        </p:nvSpPr>
        <p:spPr bwMode="auto">
          <a:xfrm>
            <a:off x="5715000" y="1828800"/>
            <a:ext cx="2797175" cy="396875"/>
          </a:xfrm>
          <a:prstGeom prst="rect">
            <a:avLst/>
          </a:prstGeom>
          <a:solidFill>
            <a:schemeClr val="hlink"/>
          </a:solidFill>
          <a:ln w="9525">
            <a:noFill/>
            <a:miter lim="800000"/>
            <a:headEnd/>
            <a:tailEnd/>
          </a:ln>
        </p:spPr>
        <p:txBody>
          <a:bodyPr>
            <a:spAutoFit/>
          </a:bodyPr>
          <a:lstStyle/>
          <a:p>
            <a:pPr>
              <a:spcBef>
                <a:spcPct val="50000"/>
              </a:spcBef>
            </a:pPr>
            <a:r>
              <a:rPr lang="en-US" sz="2000" b="1">
                <a:latin typeface="Arial" charset="0"/>
              </a:rPr>
              <a:t>NORMAL SINGING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81000"/>
            <a:ext cx="7772400" cy="685800"/>
          </a:xfrm>
        </p:spPr>
        <p:txBody>
          <a:bodyPr/>
          <a:lstStyle/>
          <a:p>
            <a:pPr eaLnBrk="1" hangingPunct="1"/>
            <a:r>
              <a:rPr lang="en-US" sz="3200" b="1" smtClean="0">
                <a:solidFill>
                  <a:srgbClr val="000066"/>
                </a:solidFill>
                <a:latin typeface="Arial" charset="0"/>
              </a:rPr>
              <a:t>POPULAR SINGING</a:t>
            </a:r>
          </a:p>
        </p:txBody>
      </p:sp>
      <p:sp>
        <p:nvSpPr>
          <p:cNvPr id="23555" name="Text Box 3"/>
          <p:cNvSpPr txBox="1">
            <a:spLocks noChangeArrowheads="1"/>
          </p:cNvSpPr>
          <p:nvPr/>
        </p:nvSpPr>
        <p:spPr bwMode="auto">
          <a:xfrm>
            <a:off x="381000" y="1447800"/>
            <a:ext cx="8153400" cy="1917700"/>
          </a:xfrm>
          <a:prstGeom prst="rect">
            <a:avLst/>
          </a:prstGeom>
          <a:noFill/>
          <a:ln w="9525">
            <a:noFill/>
            <a:miter lim="800000"/>
            <a:headEnd/>
            <a:tailEnd/>
          </a:ln>
        </p:spPr>
        <p:txBody>
          <a:bodyPr>
            <a:spAutoFit/>
          </a:bodyPr>
          <a:lstStyle/>
          <a:p>
            <a:pPr>
              <a:spcBef>
                <a:spcPct val="50000"/>
              </a:spcBef>
            </a:pPr>
            <a:r>
              <a:rPr lang="en-US" b="1">
                <a:solidFill>
                  <a:srgbClr val="000099"/>
                </a:solidFill>
                <a:latin typeface="Arial" charset="0"/>
              </a:rPr>
              <a:t>LESS VOWEL MODIFICATION (“STRAIGHT TEXT”)</a:t>
            </a:r>
          </a:p>
          <a:p>
            <a:pPr>
              <a:spcBef>
                <a:spcPct val="50000"/>
              </a:spcBef>
            </a:pPr>
            <a:r>
              <a:rPr lang="en-US" b="1">
                <a:solidFill>
                  <a:srgbClr val="660066"/>
                </a:solidFill>
                <a:latin typeface="Arial" charset="0"/>
              </a:rPr>
              <a:t>NATURALNESS AT THE EXPENSE OF BEAUTY</a:t>
            </a:r>
          </a:p>
          <a:p>
            <a:pPr>
              <a:spcBef>
                <a:spcPct val="50000"/>
              </a:spcBef>
            </a:pPr>
            <a:r>
              <a:rPr lang="en-US" b="1">
                <a:solidFill>
                  <a:srgbClr val="A50021"/>
                </a:solidFill>
                <a:latin typeface="Arial" charset="0"/>
              </a:rPr>
              <a:t>SONG IS FREELY CHANGED TO SHOW OFF SINGER’S VOICE</a:t>
            </a:r>
          </a:p>
        </p:txBody>
      </p:sp>
      <p:sp>
        <p:nvSpPr>
          <p:cNvPr id="23556" name="Text Box 4"/>
          <p:cNvSpPr txBox="1">
            <a:spLocks noChangeArrowheads="1"/>
          </p:cNvSpPr>
          <p:nvPr/>
        </p:nvSpPr>
        <p:spPr bwMode="auto">
          <a:xfrm>
            <a:off x="365125" y="3697288"/>
            <a:ext cx="7712075" cy="822325"/>
          </a:xfrm>
          <a:prstGeom prst="rect">
            <a:avLst/>
          </a:prstGeom>
          <a:noFill/>
          <a:ln w="9525">
            <a:noFill/>
            <a:miter lim="800000"/>
            <a:headEnd/>
            <a:tailEnd/>
          </a:ln>
        </p:spPr>
        <p:txBody>
          <a:bodyPr>
            <a:spAutoFit/>
          </a:bodyPr>
          <a:lstStyle/>
          <a:p>
            <a:r>
              <a:rPr lang="en-US" b="1">
                <a:solidFill>
                  <a:srgbClr val="339966"/>
                </a:solidFill>
                <a:latin typeface="Arial" charset="0"/>
              </a:rPr>
              <a:t>BELTING – EXTENDING CHEST REGISTER ABOVE NORMAL RANGE</a:t>
            </a:r>
          </a:p>
        </p:txBody>
      </p:sp>
      <p:sp>
        <p:nvSpPr>
          <p:cNvPr id="23557" name="Text Box 5"/>
          <p:cNvSpPr txBox="1">
            <a:spLocks noChangeArrowheads="1"/>
          </p:cNvSpPr>
          <p:nvPr/>
        </p:nvSpPr>
        <p:spPr bwMode="auto">
          <a:xfrm>
            <a:off x="457200" y="4800600"/>
            <a:ext cx="8686800" cy="1187450"/>
          </a:xfrm>
          <a:prstGeom prst="rect">
            <a:avLst/>
          </a:prstGeom>
          <a:noFill/>
          <a:ln w="9525">
            <a:noFill/>
            <a:miter lim="800000"/>
            <a:headEnd/>
            <a:tailEnd/>
          </a:ln>
        </p:spPr>
        <p:txBody>
          <a:bodyPr>
            <a:spAutoFit/>
          </a:bodyPr>
          <a:lstStyle/>
          <a:p>
            <a:r>
              <a:rPr lang="en-US" b="1">
                <a:solidFill>
                  <a:srgbClr val="800080"/>
                </a:solidFill>
                <a:latin typeface="Arial" charset="0"/>
              </a:rPr>
              <a:t>COUNTRY SINGERS</a:t>
            </a:r>
          </a:p>
          <a:p>
            <a:r>
              <a:rPr lang="en-US" b="1">
                <a:solidFill>
                  <a:srgbClr val="800080"/>
                </a:solidFill>
                <a:latin typeface="Arial" charset="0"/>
              </a:rPr>
              <a:t>SPECTRA OF SPOKEN &amp; SUNG VOWELS ARE SIMILAR</a:t>
            </a:r>
          </a:p>
          <a:p>
            <a:r>
              <a:rPr lang="en-US" b="1">
                <a:solidFill>
                  <a:srgbClr val="800080"/>
                </a:solidFill>
                <a:latin typeface="Arial" charset="0"/>
              </a:rPr>
              <a:t>“SINGER’S FORMANT” USUALLY MISSING</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0B050"/>
                </a:solidFill>
              </a:rPr>
              <a:t>BELTING IN POPULAR SINGING</a:t>
            </a:r>
            <a:endParaRPr lang="en-US" sz="2800" b="1" dirty="0">
              <a:solidFill>
                <a:srgbClr val="00B050"/>
              </a:solidFill>
            </a:endParaRPr>
          </a:p>
        </p:txBody>
      </p:sp>
      <p:sp>
        <p:nvSpPr>
          <p:cNvPr id="3" name="TextBox 2"/>
          <p:cNvSpPr txBox="1"/>
          <p:nvPr/>
        </p:nvSpPr>
        <p:spPr>
          <a:xfrm>
            <a:off x="533400" y="1600200"/>
            <a:ext cx="8458200" cy="3693319"/>
          </a:xfrm>
          <a:prstGeom prst="rect">
            <a:avLst/>
          </a:prstGeom>
          <a:noFill/>
        </p:spPr>
        <p:txBody>
          <a:bodyPr wrap="square" rtlCol="0">
            <a:spAutoFit/>
          </a:bodyPr>
          <a:lstStyle/>
          <a:p>
            <a:r>
              <a:rPr lang="en-US" sz="2400" b="1" dirty="0" smtClean="0"/>
              <a:t>Belting is a manner of loud singing that is characterized by consistent use of the “chest” (modal) register (&gt;50% closed phase of the glottis) in a range in which larynx elevation is necessary to match the 1</a:t>
            </a:r>
            <a:r>
              <a:rPr lang="en-US" sz="2400" b="1" baseline="30000" dirty="0" smtClean="0"/>
              <a:t>st</a:t>
            </a:r>
            <a:r>
              <a:rPr lang="en-US" sz="2400" b="1" dirty="0" smtClean="0"/>
              <a:t> formant with the 2</a:t>
            </a:r>
            <a:r>
              <a:rPr lang="en-US" sz="2400" b="1" baseline="30000" dirty="0" smtClean="0"/>
              <a:t>nd</a:t>
            </a:r>
            <a:r>
              <a:rPr lang="en-US" sz="2400" b="1" dirty="0" smtClean="0"/>
              <a:t> harmonic in open (high F1) vowels (~G4 to D5 in female voices).   </a:t>
            </a:r>
          </a:p>
          <a:p>
            <a:endParaRPr lang="en-US" b="1" dirty="0" smtClean="0"/>
          </a:p>
          <a:p>
            <a:r>
              <a:rPr lang="en-US" sz="2400" b="1" dirty="0" smtClean="0"/>
              <a:t>The higher formant frequencies of the chest register articulation, characteristic of more “open” singing are closer to average speech values than those of the more “covered” sound of classical articulation.   </a:t>
            </a:r>
            <a:endParaRPr lang="en-US" sz="24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85800"/>
            <a:ext cx="8305800" cy="2677656"/>
          </a:xfrm>
          <a:prstGeom prst="rect">
            <a:avLst/>
          </a:prstGeom>
          <a:noFill/>
        </p:spPr>
        <p:txBody>
          <a:bodyPr wrap="square" rtlCol="0">
            <a:spAutoFit/>
          </a:bodyPr>
          <a:lstStyle/>
          <a:p>
            <a:r>
              <a:rPr lang="en-US" sz="2400" b="1" dirty="0" smtClean="0"/>
              <a:t>Assignment for Wednesday:</a:t>
            </a:r>
          </a:p>
          <a:p>
            <a:endParaRPr lang="en-US" sz="2400" b="1" dirty="0" smtClean="0"/>
          </a:p>
          <a:p>
            <a:r>
              <a:rPr lang="en-US" sz="2400" b="1" dirty="0" smtClean="0"/>
              <a:t>Chapter 17: Exercises 1, 3, 5 (p. 396)</a:t>
            </a:r>
          </a:p>
          <a:p>
            <a:endParaRPr lang="en-US" sz="2400" b="1" dirty="0" smtClean="0"/>
          </a:p>
          <a:p>
            <a:r>
              <a:rPr lang="en-US" sz="2400" b="1" dirty="0" smtClean="0"/>
              <a:t>Read Chapter 23</a:t>
            </a:r>
          </a:p>
          <a:p>
            <a:r>
              <a:rPr lang="en-US" sz="2400" b="1" dirty="0" smtClean="0"/>
              <a:t>Review questions 1-11 (p. 543)</a:t>
            </a:r>
          </a:p>
          <a:p>
            <a:endParaRPr lang="en-US" sz="2400" b="1"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b="1" dirty="0" smtClean="0">
                <a:solidFill>
                  <a:srgbClr val="00B0F0"/>
                </a:solidFill>
              </a:rPr>
              <a:t>FORMANTS AND PITCH</a:t>
            </a:r>
            <a:endParaRPr lang="en-US" sz="2800" b="1" dirty="0">
              <a:solidFill>
                <a:srgbClr val="00B0F0"/>
              </a:solidFill>
            </a:endParaRPr>
          </a:p>
        </p:txBody>
      </p:sp>
      <p:sp>
        <p:nvSpPr>
          <p:cNvPr id="3" name="Content Placeholder 2"/>
          <p:cNvSpPr>
            <a:spLocks noGrp="1"/>
          </p:cNvSpPr>
          <p:nvPr>
            <p:ph idx="1"/>
          </p:nvPr>
        </p:nvSpPr>
        <p:spPr>
          <a:xfrm>
            <a:off x="304800" y="1066800"/>
            <a:ext cx="8305800" cy="5486400"/>
          </a:xfrm>
        </p:spPr>
        <p:txBody>
          <a:bodyPr>
            <a:noAutofit/>
          </a:bodyPr>
          <a:lstStyle/>
          <a:p>
            <a:r>
              <a:rPr lang="en-US" sz="2400" b="1" dirty="0" smtClean="0"/>
              <a:t>In both speech and singing, there is a division of labor between the vocal folds and the vocal tract.  The vocal folds control the pitch, while the vocal tract determines the vowel sound through formant (resonances)  frequencies and also articulates the consonants. </a:t>
            </a:r>
          </a:p>
          <a:p>
            <a:endParaRPr lang="en-US" sz="2000" b="1" dirty="0" smtClean="0"/>
          </a:p>
          <a:p>
            <a:endParaRPr lang="en-US" sz="2000" b="1" dirty="0" smtClean="0"/>
          </a:p>
          <a:p>
            <a:endParaRPr lang="en-US" sz="2000" b="1" dirty="0" smtClean="0"/>
          </a:p>
          <a:p>
            <a:pPr>
              <a:buNone/>
            </a:pPr>
            <a:endParaRPr lang="en-US" sz="2000" b="1" dirty="0" smtClean="0"/>
          </a:p>
          <a:p>
            <a:endParaRPr lang="en-US" sz="2000" b="1" dirty="0" smtClean="0"/>
          </a:p>
          <a:p>
            <a:pPr>
              <a:buNone/>
            </a:pPr>
            <a:endParaRPr lang="en-US" sz="2000" b="1" dirty="0" smtClean="0"/>
          </a:p>
          <a:p>
            <a:pPr>
              <a:buNone/>
            </a:pPr>
            <a:endParaRPr lang="en-US" sz="2000" b="1" dirty="0" smtClean="0"/>
          </a:p>
          <a:p>
            <a:pPr>
              <a:buNone/>
            </a:pPr>
            <a:endParaRPr lang="en-US" sz="2000" b="1" dirty="0" smtClean="0"/>
          </a:p>
          <a:p>
            <a:pPr>
              <a:buNone/>
            </a:pPr>
            <a:r>
              <a:rPr lang="en-US" sz="2400" b="1" dirty="0" smtClean="0"/>
              <a:t>Typical formants of male and female speakers represented on a musical staff.   </a:t>
            </a:r>
            <a:endParaRPr lang="en-US" sz="2400" b="1" dirty="0"/>
          </a:p>
        </p:txBody>
      </p:sp>
      <p:pic>
        <p:nvPicPr>
          <p:cNvPr id="4" name="Picture 3" descr="Fig._17.1.jpg"/>
          <p:cNvPicPr>
            <a:picLocks noChangeAspect="1"/>
          </p:cNvPicPr>
          <p:nvPr/>
        </p:nvPicPr>
        <p:blipFill>
          <a:blip r:embed="rId2" cstate="print"/>
          <a:stretch>
            <a:fillRect/>
          </a:stretch>
        </p:blipFill>
        <p:spPr>
          <a:xfrm>
            <a:off x="0" y="2971800"/>
            <a:ext cx="9144000" cy="28956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800" b="1" dirty="0" smtClean="0">
                <a:solidFill>
                  <a:srgbClr val="00B0F0"/>
                </a:solidFill>
              </a:rPr>
              <a:t>FORMANT FREQUENCIES</a:t>
            </a:r>
            <a:endParaRPr lang="en-US" sz="2800" b="1" dirty="0">
              <a:solidFill>
                <a:srgbClr val="00B0F0"/>
              </a:solidFill>
            </a:endParaRPr>
          </a:p>
        </p:txBody>
      </p:sp>
      <p:pic>
        <p:nvPicPr>
          <p:cNvPr id="3" name="Picture 2" descr="16.32 Handbook.jpg"/>
          <p:cNvPicPr>
            <a:picLocks noChangeAspect="1"/>
          </p:cNvPicPr>
          <p:nvPr/>
        </p:nvPicPr>
        <p:blipFill>
          <a:blip r:embed="rId2" cstate="print"/>
          <a:stretch>
            <a:fillRect/>
          </a:stretch>
        </p:blipFill>
        <p:spPr>
          <a:xfrm>
            <a:off x="4495800" y="1079500"/>
            <a:ext cx="3930650" cy="5778500"/>
          </a:xfrm>
          <a:prstGeom prst="rect">
            <a:avLst/>
          </a:prstGeom>
        </p:spPr>
      </p:pic>
      <p:sp>
        <p:nvSpPr>
          <p:cNvPr id="4" name="TextBox 3"/>
          <p:cNvSpPr txBox="1"/>
          <p:nvPr/>
        </p:nvSpPr>
        <p:spPr>
          <a:xfrm>
            <a:off x="228600" y="1905000"/>
            <a:ext cx="3886200" cy="2308324"/>
          </a:xfrm>
          <a:prstGeom prst="rect">
            <a:avLst/>
          </a:prstGeom>
          <a:noFill/>
        </p:spPr>
        <p:txBody>
          <a:bodyPr wrap="square" rtlCol="0">
            <a:spAutoFit/>
          </a:bodyPr>
          <a:lstStyle/>
          <a:p>
            <a:r>
              <a:rPr lang="en-US" sz="2400" b="1" dirty="0" smtClean="0"/>
              <a:t>It is customary to represent formant frequencies on a 2-D graph with coordinates F2 and F1.  These formant frequencies span the musical staff.  </a:t>
            </a:r>
            <a:endParaRPr lang="en-US" sz="2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304800"/>
            <a:ext cx="7772400" cy="609600"/>
          </a:xfrm>
        </p:spPr>
        <p:txBody>
          <a:bodyPr/>
          <a:lstStyle/>
          <a:p>
            <a:pPr eaLnBrk="1" hangingPunct="1"/>
            <a:r>
              <a:rPr lang="en-US" sz="2400" b="1" smtClean="0">
                <a:solidFill>
                  <a:srgbClr val="990033"/>
                </a:solidFill>
                <a:latin typeface="Arial" charset="0"/>
              </a:rPr>
              <a:t>FIRST AND SECOND FORMANTS OF VOWELS</a:t>
            </a:r>
          </a:p>
        </p:txBody>
      </p:sp>
      <p:pic>
        <p:nvPicPr>
          <p:cNvPr id="12291" name="Picture 3" descr="C:\Documents and Settings\Elsi Stotts\My Documents\My Pictures\Formants for vowels.jpg"/>
          <p:cNvPicPr>
            <a:picLocks noChangeAspect="1" noChangeArrowheads="1"/>
          </p:cNvPicPr>
          <p:nvPr/>
        </p:nvPicPr>
        <p:blipFill>
          <a:blip r:embed="rId2" cstate="print"/>
          <a:srcRect/>
          <a:stretch>
            <a:fillRect/>
          </a:stretch>
        </p:blipFill>
        <p:spPr bwMode="auto">
          <a:xfrm>
            <a:off x="0" y="1143000"/>
            <a:ext cx="91440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peech-Acoustics3.wmv">
            <a:hlinkClick r:id="" action="ppaction://media"/>
          </p:cNvPr>
          <p:cNvPicPr>
            <a:picLocks noRot="1" noChangeAspect="1"/>
          </p:cNvPicPr>
          <p:nvPr>
            <a:videoFile r:link="rId1"/>
          </p:nvPr>
        </p:nvPicPr>
        <p:blipFill>
          <a:blip r:embed="rId3" cstate="print"/>
          <a:stretch>
            <a:fillRect/>
          </a:stretch>
        </p:blipFill>
        <p:spPr>
          <a:xfrm>
            <a:off x="114300" y="457200"/>
            <a:ext cx="9029700" cy="6019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161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81000"/>
            <a:ext cx="7772400" cy="457200"/>
          </a:xfrm>
        </p:spPr>
        <p:txBody>
          <a:bodyPr/>
          <a:lstStyle/>
          <a:p>
            <a:pPr eaLnBrk="1" hangingPunct="1"/>
            <a:r>
              <a:rPr lang="en-US" sz="2400" b="1" dirty="0" smtClean="0">
                <a:solidFill>
                  <a:srgbClr val="0033CC"/>
                </a:solidFill>
                <a:latin typeface="Arial" charset="0"/>
              </a:rPr>
              <a:t>VOWEL /</a:t>
            </a:r>
            <a:r>
              <a:rPr lang="en-US" sz="2400" b="1" dirty="0" smtClean="0">
                <a:solidFill>
                  <a:srgbClr val="0033CC"/>
                </a:solidFill>
                <a:latin typeface="Arial" charset="0"/>
                <a:cs typeface="Arial" charset="0"/>
              </a:rPr>
              <a:t>æ/</a:t>
            </a:r>
            <a:r>
              <a:rPr lang="en-US" sz="2400" b="1" dirty="0" smtClean="0">
                <a:solidFill>
                  <a:srgbClr val="0033CC"/>
                </a:solidFill>
                <a:latin typeface="Arial" charset="0"/>
              </a:rPr>
              <a:t> AS SPOKEN AND SUNG</a:t>
            </a:r>
          </a:p>
        </p:txBody>
      </p:sp>
      <p:pic>
        <p:nvPicPr>
          <p:cNvPr id="13315" name="Picture 3" descr="C:\Documents and Settings\Elsi Stotts\My Documents\My Pictures\vowel ae.jpg"/>
          <p:cNvPicPr>
            <a:picLocks noChangeAspect="1" noChangeArrowheads="1"/>
          </p:cNvPicPr>
          <p:nvPr/>
        </p:nvPicPr>
        <p:blipFill>
          <a:blip r:embed="rId2" cstate="print"/>
          <a:srcRect/>
          <a:stretch>
            <a:fillRect/>
          </a:stretch>
        </p:blipFill>
        <p:spPr bwMode="auto">
          <a:xfrm>
            <a:off x="0" y="1219200"/>
            <a:ext cx="91440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4800" y="381000"/>
            <a:ext cx="8229600" cy="609600"/>
          </a:xfrm>
        </p:spPr>
        <p:txBody>
          <a:bodyPr/>
          <a:lstStyle/>
          <a:p>
            <a:pPr eaLnBrk="1" hangingPunct="1"/>
            <a:r>
              <a:rPr lang="en-US" sz="2400" b="1" smtClean="0">
                <a:solidFill>
                  <a:srgbClr val="006699"/>
                </a:solidFill>
                <a:latin typeface="Arial" charset="0"/>
              </a:rPr>
              <a:t>FORMANT FREQUENCIES OF BASIC SUNG VOWELS</a:t>
            </a:r>
          </a:p>
        </p:txBody>
      </p:sp>
      <p:pic>
        <p:nvPicPr>
          <p:cNvPr id="14339" name="Picture 6" descr="C:\Documents and Settings\Elsi Stotts\My Documents\My Pictures\formant fre. sung vowels 002.jpg"/>
          <p:cNvPicPr>
            <a:picLocks noChangeAspect="1" noChangeArrowheads="1"/>
          </p:cNvPicPr>
          <p:nvPr/>
        </p:nvPicPr>
        <p:blipFill>
          <a:blip r:embed="rId2" cstate="print"/>
          <a:srcRect/>
          <a:stretch>
            <a:fillRect/>
          </a:stretch>
        </p:blipFill>
        <p:spPr bwMode="auto">
          <a:xfrm>
            <a:off x="0" y="1828800"/>
            <a:ext cx="89916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21032</TotalTime>
  <Words>2131</Words>
  <Application>Microsoft Office PowerPoint</Application>
  <PresentationFormat>On-screen Show (4:3)</PresentationFormat>
  <Paragraphs>168</Paragraphs>
  <Slides>38</Slides>
  <Notes>0</Notes>
  <HiddenSlides>0</HiddenSlides>
  <MMClips>1</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ACOUSTICS OF SINGING</vt:lpstr>
      <vt:lpstr>THE HUMAN INSTRUMENT</vt:lpstr>
      <vt:lpstr>VOCAL TRACT WITH SOFT PALATE LOWERED FOR BREATHING</vt:lpstr>
      <vt:lpstr>FORMANTS AND PITCH</vt:lpstr>
      <vt:lpstr>FORMANT FREQUENCIES</vt:lpstr>
      <vt:lpstr>FIRST AND SECOND FORMANTS OF VOWELS</vt:lpstr>
      <vt:lpstr>Slide 7</vt:lpstr>
      <vt:lpstr>VOWEL /æ/ AS SPOKEN AND SUNG</vt:lpstr>
      <vt:lpstr>FORMANT FREQUENCIES OF BASIC SUNG VOWELS</vt:lpstr>
      <vt:lpstr>SPECTRUM OF /α/ WITH HIGH AND LOW LARYNX</vt:lpstr>
      <vt:lpstr>Slide 11</vt:lpstr>
      <vt:lpstr>SINGER’S FORMANT</vt:lpstr>
      <vt:lpstr>FORMANT TUNING BY SOPRANOS</vt:lpstr>
      <vt:lpstr>BREATHING AND AIR FLOW</vt:lpstr>
      <vt:lpstr>BREATHING</vt:lpstr>
      <vt:lpstr>SUBGLOTTAL PRESSURE</vt:lpstr>
      <vt:lpstr>SUBGLOTTAL PRESSURE IN SINGING</vt:lpstr>
      <vt:lpstr>REGISTERS</vt:lpstr>
      <vt:lpstr>RELATIVE STRENGTHS OF HARMONICS IN FEMALE AND MALE VOICES</vt:lpstr>
      <vt:lpstr>VOCE VISTA</vt:lpstr>
      <vt:lpstr>GLOTTAL MASK WITH INVERSE FILTERING</vt:lpstr>
      <vt:lpstr>GLOTTAL WAVEFORMS:  Rates of closure</vt:lpstr>
      <vt:lpstr>NONLINEAR vs LINEAR MODELS OF PHONATION </vt:lpstr>
      <vt:lpstr>NONLINEAR vs LINEAR MODELS OF PHONATION </vt:lpstr>
      <vt:lpstr>NONLINEAR SOURCE-FILTER COUPLING IN PHONATION</vt:lpstr>
      <vt:lpstr>POSITIVE FEEDBACK TO VOCAL FOLDS</vt:lpstr>
      <vt:lpstr>POSITIVE FEEDBACK TO VOCAL FOLDS</vt:lpstr>
      <vt:lpstr>CHOIR SINGING</vt:lpstr>
      <vt:lpstr>CHOIR SINGING</vt:lpstr>
      <vt:lpstr>AVERAGE SPECTRUM ENVELOPES OF BASS IN SOLO AND CHOIR MODES</vt:lpstr>
      <vt:lpstr>CHOIR SINGING</vt:lpstr>
      <vt:lpstr>OVERTONE OR HARMONIC SINGING</vt:lpstr>
      <vt:lpstr>TUVAN THROAT SINGING</vt:lpstr>
      <vt:lpstr>OVERTONE (HARMONIC) SINGING</vt:lpstr>
      <vt:lpstr>OVERTONE OR HARMONIC SINGING</vt:lpstr>
      <vt:lpstr>POPULAR SINGING</vt:lpstr>
      <vt:lpstr>BELTING IN POPULAR SINGING</vt:lpstr>
      <vt:lpstr>Slide 38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ACOUSTICS OF SINGING</dc:title>
  <dc:creator>Tom</dc:creator>
  <cp:lastModifiedBy>Tom</cp:lastModifiedBy>
  <cp:revision>47</cp:revision>
  <dcterms:created xsi:type="dcterms:W3CDTF">2011-04-30T18:06:55Z</dcterms:created>
  <dcterms:modified xsi:type="dcterms:W3CDTF">2016-03-08T03:55:37Z</dcterms:modified>
</cp:coreProperties>
</file>