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sldIdLst>
    <p:sldId id="257" r:id="rId2"/>
    <p:sldId id="258" r:id="rId3"/>
    <p:sldId id="259" r:id="rId4"/>
    <p:sldId id="260" r:id="rId5"/>
    <p:sldId id="261" r:id="rId6"/>
    <p:sldId id="262" r:id="rId7"/>
    <p:sldId id="263" r:id="rId8"/>
    <p:sldId id="264" r:id="rId9"/>
    <p:sldId id="265" r:id="rId10"/>
    <p:sldId id="266" r:id="rId11"/>
    <p:sldId id="267" r:id="rId12"/>
    <p:sldId id="312" r:id="rId13"/>
    <p:sldId id="268" r:id="rId14"/>
    <p:sldId id="269" r:id="rId15"/>
    <p:sldId id="271" r:id="rId16"/>
    <p:sldId id="272" r:id="rId17"/>
    <p:sldId id="273" r:id="rId18"/>
    <p:sldId id="274" r:id="rId19"/>
    <p:sldId id="316" r:id="rId20"/>
    <p:sldId id="275" r:id="rId21"/>
    <p:sldId id="276" r:id="rId22"/>
    <p:sldId id="277" r:id="rId23"/>
    <p:sldId id="278" r:id="rId24"/>
    <p:sldId id="279" r:id="rId25"/>
    <p:sldId id="314"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318" r:id="rId45"/>
    <p:sldId id="298" r:id="rId46"/>
    <p:sldId id="299" r:id="rId47"/>
    <p:sldId id="317"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3" r:id="rId6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0021"/>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6" d="100"/>
          <a:sy n="56" d="100"/>
        </p:scale>
        <p:origin x="-29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CF8758-D8FD-49E7-A524-FA27DCE11CC9}" type="datetimeFigureOut">
              <a:rPr lang="en-US" smtClean="0"/>
              <a:pPr/>
              <a:t>2/29/2016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640B601-0321-48E1-B631-52DF70E26DA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C636357-440F-4916-8DF3-99241D5CE6BA}" type="slidenum">
              <a:rPr lang="en-US" smtClean="0"/>
              <a:pPr/>
              <a:t>42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6342E09-52F2-4E45-9AAE-A34F5D170562}" type="datetimeFigureOut">
              <a:rPr lang="en-US" smtClean="0"/>
              <a:pPr/>
              <a:t>2/29/2016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BBC646-457B-4694-8E45-B0BAAF95069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342E09-52F2-4E45-9AAE-A34F5D170562}" type="datetimeFigureOut">
              <a:rPr lang="en-US" smtClean="0"/>
              <a:pPr/>
              <a:t>2/29/2016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BBC646-457B-4694-8E45-B0BAAF95069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342E09-52F2-4E45-9AAE-A34F5D170562}" type="datetimeFigureOut">
              <a:rPr lang="en-US" smtClean="0"/>
              <a:pPr/>
              <a:t>2/29/2016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BBC646-457B-4694-8E45-B0BAAF95069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342E09-52F2-4E45-9AAE-A34F5D170562}" type="datetimeFigureOut">
              <a:rPr lang="en-US" smtClean="0"/>
              <a:pPr/>
              <a:t>2/29/2016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BBC646-457B-4694-8E45-B0BAAF95069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6342E09-52F2-4E45-9AAE-A34F5D170562}" type="datetimeFigureOut">
              <a:rPr lang="en-US" smtClean="0"/>
              <a:pPr/>
              <a:t>2/29/2016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BBC646-457B-4694-8E45-B0BAAF95069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6342E09-52F2-4E45-9AAE-A34F5D170562}" type="datetimeFigureOut">
              <a:rPr lang="en-US" smtClean="0"/>
              <a:pPr/>
              <a:t>2/29/2016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BBC646-457B-4694-8E45-B0BAAF95069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6342E09-52F2-4E45-9AAE-A34F5D170562}" type="datetimeFigureOut">
              <a:rPr lang="en-US" smtClean="0"/>
              <a:pPr/>
              <a:t>2/29/2016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BBC646-457B-4694-8E45-B0BAAF95069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6342E09-52F2-4E45-9AAE-A34F5D170562}" type="datetimeFigureOut">
              <a:rPr lang="en-US" smtClean="0"/>
              <a:pPr/>
              <a:t>2/29/2016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BBC646-457B-4694-8E45-B0BAAF95069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342E09-52F2-4E45-9AAE-A34F5D170562}" type="datetimeFigureOut">
              <a:rPr lang="en-US" smtClean="0"/>
              <a:pPr/>
              <a:t>2/29/2016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BBC646-457B-4694-8E45-B0BAAF95069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342E09-52F2-4E45-9AAE-A34F5D170562}" type="datetimeFigureOut">
              <a:rPr lang="en-US" smtClean="0"/>
              <a:pPr/>
              <a:t>2/29/2016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BBC646-457B-4694-8E45-B0BAAF95069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342E09-52F2-4E45-9AAE-A34F5D170562}" type="datetimeFigureOut">
              <a:rPr lang="en-US" smtClean="0"/>
              <a:pPr/>
              <a:t>2/29/2016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BBC646-457B-4694-8E45-B0BAAF95069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342E09-52F2-4E45-9AAE-A34F5D170562}" type="datetimeFigureOut">
              <a:rPr lang="en-US" smtClean="0"/>
              <a:pPr/>
              <a:t>2/29/2016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BBC646-457B-4694-8E45-B0BAAF95069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7.xml"/><Relationship Id="rId1" Type="http://schemas.openxmlformats.org/officeDocument/2006/relationships/video" Target="file:///C:\Users\Tom\Desktop\Speech-Acoustics3.wmv"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hyperlink" Target="http://www.phys.unsw.edu.au/jw/voice.html" TargetMode="External"/><Relationship Id="rId2" Type="http://schemas.openxmlformats.org/officeDocument/2006/relationships/image" Target="../media/image21.gi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hyperlink" Target="http://images.google.com/imgres?imgurl=http://chhs.sdsu.edu/images/sueimages/48-Attendees%20listening%20to%20speech_jpg.jpg&amp;imgrefurl=http://chhs.sdsu.edu/sue-earnest071009.php&amp;usg=__Ns70QouRcqf5gO7L5LNObPXE9G4=&amp;h=402&amp;w=605&amp;sz=62&amp;hl=en&amp;start=3&amp;um=1&amp;tbnid=UTsnC2aFxvHXRM:&amp;tbnh=90&amp;tbnw=135&amp;prev=/images?q=listening+to+speech&amp;hl=en&amp;rlz=1T4SKPB_enUS347MX349&amp;sa=N&amp;um=1" TargetMode="External"/><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45.gif"/><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46.gif"/><Relationship Id="rId2" Type="http://schemas.openxmlformats.org/officeDocument/2006/relationships/hyperlink" Target="http://project.phys.unsw.edu.au/swe/Australian_26_09_07.gif" TargetMode="Externa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46.gif"/><Relationship Id="rId2" Type="http://schemas.openxmlformats.org/officeDocument/2006/relationships/hyperlink" Target="http://project.phys.unsw.edu.au/swe/Australian_26_09_07.gif" TargetMode="External"/><Relationship Id="rId1" Type="http://schemas.openxmlformats.org/officeDocument/2006/relationships/slideLayout" Target="../slideLayouts/slideLayout7.xml"/><Relationship Id="rId5" Type="http://schemas.openxmlformats.org/officeDocument/2006/relationships/image" Target="../media/image47.gif"/><Relationship Id="rId4" Type="http://schemas.openxmlformats.org/officeDocument/2006/relationships/hyperlink" Target="http://project.phys.unsw.edu.au/swe/United_States_26_09_07.gif" TargetMode="External"/></Relationships>
</file>

<file path=ppt/slides/_rels/slide5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hyperlink" Target="http://www.phys.unsw.edu.au/STAFF/ACADEMIC/wolfe.html" TargetMode="External"/><Relationship Id="rId1" Type="http://schemas.openxmlformats.org/officeDocument/2006/relationships/slideLayout" Target="../slideLayouts/slideLayout7.xml"/><Relationship Id="rId5" Type="http://schemas.openxmlformats.org/officeDocument/2006/relationships/image" Target="../media/image49.jpeg"/><Relationship Id="rId4" Type="http://schemas.openxmlformats.org/officeDocument/2006/relationships/hyperlink" Target="http://www.phys.unsw.edu.au/STAFF/ACADEMIC/smith.html"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048000"/>
            <a:ext cx="3276600" cy="327025"/>
          </a:xfrm>
        </p:spPr>
        <p:txBody>
          <a:bodyPr>
            <a:normAutofit fontScale="90000"/>
          </a:bodyPr>
          <a:lstStyle/>
          <a:p>
            <a:r>
              <a:rPr lang="en-US" sz="3600" dirty="0" smtClean="0">
                <a:solidFill>
                  <a:schemeClr val="tx2"/>
                </a:solidFill>
                <a:latin typeface="Arial Rounded MT Bold" pitchFamily="34" charset="0"/>
              </a:rPr>
              <a:t>SPEECH PRODUCTION,RECOGNITION, ANALYSIS, AND SYNTHESIS</a:t>
            </a:r>
            <a:endParaRPr lang="en-US" sz="3600" dirty="0">
              <a:solidFill>
                <a:schemeClr val="tx2"/>
              </a:solidFill>
              <a:latin typeface="Arial Rounded MT Bold" pitchFamily="34" charset="0"/>
            </a:endParaRPr>
          </a:p>
        </p:txBody>
      </p:sp>
      <p:sp>
        <p:nvSpPr>
          <p:cNvPr id="3" name="Subtitle 2"/>
          <p:cNvSpPr>
            <a:spLocks noGrp="1"/>
          </p:cNvSpPr>
          <p:nvPr>
            <p:ph type="subTitle" idx="1"/>
          </p:nvPr>
        </p:nvSpPr>
        <p:spPr/>
        <p:txBody>
          <a:bodyPr/>
          <a:lstStyle/>
          <a:p>
            <a:endParaRPr lang="en-US" dirty="0"/>
          </a:p>
        </p:txBody>
      </p:sp>
      <p:pic>
        <p:nvPicPr>
          <p:cNvPr id="4" name="Picture 3" descr="OBAMA.jpg"/>
          <p:cNvPicPr>
            <a:picLocks noChangeAspect="1"/>
          </p:cNvPicPr>
          <p:nvPr/>
        </p:nvPicPr>
        <p:blipFill>
          <a:blip r:embed="rId2" cstate="print"/>
          <a:stretch>
            <a:fillRect/>
          </a:stretch>
        </p:blipFill>
        <p:spPr>
          <a:xfrm>
            <a:off x="3352800" y="1371600"/>
            <a:ext cx="5791200" cy="4368800"/>
          </a:xfrm>
          <a:prstGeom prst="rect">
            <a:avLst/>
          </a:prstGeom>
        </p:spPr>
      </p:pic>
      <p:sp>
        <p:nvSpPr>
          <p:cNvPr id="5" name="TextBox 4"/>
          <p:cNvSpPr txBox="1"/>
          <p:nvPr/>
        </p:nvSpPr>
        <p:spPr>
          <a:xfrm>
            <a:off x="1676400" y="457200"/>
            <a:ext cx="7239000" cy="461665"/>
          </a:xfrm>
          <a:prstGeom prst="rect">
            <a:avLst/>
          </a:prstGeom>
          <a:noFill/>
        </p:spPr>
        <p:txBody>
          <a:bodyPr wrap="square" rtlCol="0">
            <a:spAutoFit/>
          </a:bodyPr>
          <a:lstStyle/>
          <a:p>
            <a:r>
              <a:rPr lang="en-US" sz="2400" dirty="0" smtClean="0">
                <a:solidFill>
                  <a:schemeClr val="tx2"/>
                </a:solidFill>
                <a:latin typeface="Arial Rounded MT Bold" pitchFamily="34" charset="0"/>
              </a:rPr>
              <a:t>MUSICAL ACOUSTICS</a:t>
            </a:r>
            <a:endParaRPr lang="en-US" sz="2400" dirty="0">
              <a:solidFill>
                <a:schemeClr val="tx2"/>
              </a:solidFill>
              <a:latin typeface="Arial Rounded MT Bold" pitchFamily="34" charset="0"/>
            </a:endParaRPr>
          </a:p>
        </p:txBody>
      </p:sp>
      <p:sp>
        <p:nvSpPr>
          <p:cNvPr id="6" name="TextBox 5"/>
          <p:cNvSpPr txBox="1"/>
          <p:nvPr/>
        </p:nvSpPr>
        <p:spPr>
          <a:xfrm>
            <a:off x="1143000" y="5943600"/>
            <a:ext cx="7467600" cy="923330"/>
          </a:xfrm>
          <a:prstGeom prst="rect">
            <a:avLst/>
          </a:prstGeom>
          <a:noFill/>
        </p:spPr>
        <p:txBody>
          <a:bodyPr wrap="square" rtlCol="0">
            <a:spAutoFit/>
          </a:bodyPr>
          <a:lstStyle/>
          <a:p>
            <a:r>
              <a:rPr lang="en-US" i="1" dirty="0" smtClean="0">
                <a:solidFill>
                  <a:srgbClr val="C00000"/>
                </a:solidFill>
                <a:latin typeface="Arial Rounded MT Bold" pitchFamily="34" charset="0"/>
              </a:rPr>
              <a:t>Science of Sound, Chapters15, 16</a:t>
            </a:r>
          </a:p>
          <a:p>
            <a:r>
              <a:rPr lang="en-US" i="1" dirty="0" smtClean="0">
                <a:solidFill>
                  <a:srgbClr val="C00000"/>
                </a:solidFill>
                <a:latin typeface="Arial Rounded MT Bold" pitchFamily="34" charset="0"/>
              </a:rPr>
              <a:t>The Speech Chain, Chapter 4</a:t>
            </a:r>
          </a:p>
          <a:p>
            <a:endParaRPr lang="en-US" i="1" dirty="0">
              <a:solidFill>
                <a:srgbClr val="C00000"/>
              </a:solidFill>
              <a:latin typeface="Arial Rounded MT Bold"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solidFill>
                  <a:srgbClr val="0070C0"/>
                </a:solidFill>
              </a:rPr>
              <a:t>GLOTTOGRAMS FOR LOUD AND SOFT PHONATION</a:t>
            </a:r>
            <a:endParaRPr lang="en-US" sz="2800" b="1" dirty="0">
              <a:solidFill>
                <a:srgbClr val="0070C0"/>
              </a:solidFill>
            </a:endParaRPr>
          </a:p>
        </p:txBody>
      </p:sp>
      <p:pic>
        <p:nvPicPr>
          <p:cNvPr id="3" name="Picture 2" descr="16.15 upper Handbook.jpg"/>
          <p:cNvPicPr>
            <a:picLocks noChangeAspect="1"/>
          </p:cNvPicPr>
          <p:nvPr/>
        </p:nvPicPr>
        <p:blipFill>
          <a:blip r:embed="rId2" cstate="print"/>
          <a:stretch>
            <a:fillRect/>
          </a:stretch>
        </p:blipFill>
        <p:spPr>
          <a:xfrm>
            <a:off x="4648200" y="1600200"/>
            <a:ext cx="3937000" cy="4826000"/>
          </a:xfrm>
          <a:prstGeom prst="rect">
            <a:avLst/>
          </a:prstGeom>
        </p:spPr>
      </p:pic>
      <p:sp>
        <p:nvSpPr>
          <p:cNvPr id="4" name="TextBox 3"/>
          <p:cNvSpPr txBox="1"/>
          <p:nvPr/>
        </p:nvSpPr>
        <p:spPr>
          <a:xfrm>
            <a:off x="228600" y="1981200"/>
            <a:ext cx="3962400" cy="1384995"/>
          </a:xfrm>
          <a:prstGeom prst="rect">
            <a:avLst/>
          </a:prstGeom>
          <a:noFill/>
        </p:spPr>
        <p:txBody>
          <a:bodyPr wrap="square" rtlCol="0">
            <a:spAutoFit/>
          </a:bodyPr>
          <a:lstStyle/>
          <a:p>
            <a:r>
              <a:rPr lang="en-US" sz="2800" b="1" dirty="0" smtClean="0"/>
              <a:t>Loud phonation requires a rapid closure of the glottis</a:t>
            </a:r>
            <a:endParaRPr lang="en-US" sz="2800" b="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2400" dirty="0" smtClean="0">
                <a:solidFill>
                  <a:srgbClr val="0070C0"/>
                </a:solidFill>
                <a:latin typeface="Arial Rounded MT Bold" pitchFamily="34" charset="0"/>
              </a:rPr>
              <a:t>SOURCE/FILTER MODEL OF SPEECH</a:t>
            </a:r>
            <a:endParaRPr lang="en-US" sz="2400" dirty="0">
              <a:solidFill>
                <a:srgbClr val="0070C0"/>
              </a:solidFill>
              <a:latin typeface="Arial Rounded MT Bold" pitchFamily="34" charset="0"/>
            </a:endParaRPr>
          </a:p>
        </p:txBody>
      </p:sp>
      <p:sp>
        <p:nvSpPr>
          <p:cNvPr id="3" name="TextBox 2"/>
          <p:cNvSpPr txBox="1"/>
          <p:nvPr/>
        </p:nvSpPr>
        <p:spPr>
          <a:xfrm>
            <a:off x="533400" y="1041023"/>
            <a:ext cx="7772400" cy="5355312"/>
          </a:xfrm>
          <a:prstGeom prst="rect">
            <a:avLst/>
          </a:prstGeom>
          <a:noFill/>
        </p:spPr>
        <p:txBody>
          <a:bodyPr wrap="square" rtlCol="0">
            <a:spAutoFit/>
          </a:bodyPr>
          <a:lstStyle/>
          <a:p>
            <a:r>
              <a:rPr lang="en-US" sz="2400" dirty="0" smtClean="0">
                <a:latin typeface="Arial Rounded MT Bold" pitchFamily="34" charset="0"/>
              </a:rPr>
              <a:t>The source/filter model describes sounds of speech and singing as a product of source and filter radiation efficiency</a:t>
            </a:r>
          </a:p>
          <a:p>
            <a:endParaRPr lang="en-US" sz="2400" dirty="0">
              <a:solidFill>
                <a:srgbClr val="00B050"/>
              </a:solidFill>
              <a:latin typeface="Arial Rounded MT Bold" pitchFamily="34" charset="0"/>
            </a:endParaRPr>
          </a:p>
          <a:p>
            <a:r>
              <a:rPr lang="en-US" dirty="0" smtClean="0">
                <a:solidFill>
                  <a:srgbClr val="00B050"/>
                </a:solidFill>
                <a:latin typeface="Arial Rounded MT Bold" pitchFamily="34" charset="0"/>
              </a:rPr>
              <a:t>SPEECH SOUND = SOURCE  x  FILTER  x  RADIATION EFFICIENCY</a:t>
            </a:r>
          </a:p>
          <a:p>
            <a:endParaRPr lang="en-US" dirty="0">
              <a:latin typeface="Arial Rounded MT Bold" pitchFamily="34" charset="0"/>
            </a:endParaRPr>
          </a:p>
          <a:p>
            <a:r>
              <a:rPr lang="en-US" sz="2400" dirty="0" smtClean="0">
                <a:latin typeface="Arial Rounded MT Bold" pitchFamily="34" charset="0"/>
              </a:rPr>
              <a:t>If each of these quantities is expressed decibels (dB), then the contributions are added rather than multiplied. .  </a:t>
            </a:r>
          </a:p>
          <a:p>
            <a:endParaRPr lang="en-US" dirty="0">
              <a:latin typeface="Arial Rounded MT Bold" pitchFamily="34" charset="0"/>
            </a:endParaRPr>
          </a:p>
          <a:p>
            <a:r>
              <a:rPr lang="en-US" sz="2400" dirty="0" smtClean="0">
                <a:latin typeface="Arial Rounded MT Bold" pitchFamily="34" charset="0"/>
              </a:rPr>
              <a:t>The source function decreases in strength about 12 dB/octave.  The radiation efficiency of the mouth rises about 6 dB/octave, so the net decrease due to the 1</a:t>
            </a:r>
            <a:r>
              <a:rPr lang="en-US" sz="2400" baseline="30000" dirty="0" smtClean="0">
                <a:latin typeface="Arial Rounded MT Bold" pitchFamily="34" charset="0"/>
              </a:rPr>
              <a:t>st</a:t>
            </a:r>
            <a:r>
              <a:rPr lang="en-US" sz="2400" dirty="0" smtClean="0">
                <a:latin typeface="Arial Rounded MT Bold" pitchFamily="34" charset="0"/>
              </a:rPr>
              <a:t> and 3</a:t>
            </a:r>
            <a:r>
              <a:rPr lang="en-US" sz="2400" baseline="30000" dirty="0" smtClean="0">
                <a:latin typeface="Arial Rounded MT Bold" pitchFamily="34" charset="0"/>
              </a:rPr>
              <a:t>rd</a:t>
            </a:r>
            <a:r>
              <a:rPr lang="en-US" sz="2400" dirty="0" smtClean="0">
                <a:latin typeface="Arial Rounded MT Bold" pitchFamily="34" charset="0"/>
              </a:rPr>
              <a:t> terms in the equation is about </a:t>
            </a:r>
          </a:p>
          <a:p>
            <a:r>
              <a:rPr lang="en-US" sz="2400" dirty="0" smtClean="0">
                <a:latin typeface="Arial Rounded MT Bold" pitchFamily="34" charset="0"/>
              </a:rPr>
              <a:t>6 dB/octave.</a:t>
            </a:r>
            <a:endParaRPr lang="en-US" sz="2400" dirty="0">
              <a:latin typeface="Arial Rounded MT Bold"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Documents and Settings\Elsi Stotts\My Documents\My Pictures\global waveform 001.jpg"/>
          <p:cNvPicPr>
            <a:picLocks noChangeAspect="1" noChangeArrowheads="1"/>
          </p:cNvPicPr>
          <p:nvPr/>
        </p:nvPicPr>
        <p:blipFill>
          <a:blip r:embed="rId2" cstate="print"/>
          <a:srcRect/>
          <a:stretch>
            <a:fillRect/>
          </a:stretch>
        </p:blipFill>
        <p:spPr bwMode="auto">
          <a:xfrm>
            <a:off x="0" y="1905000"/>
            <a:ext cx="9144000" cy="3733800"/>
          </a:xfrm>
          <a:prstGeom prst="rect">
            <a:avLst/>
          </a:prstGeom>
          <a:noFill/>
          <a:ln w="9525">
            <a:noFill/>
            <a:miter lim="800000"/>
            <a:headEnd/>
            <a:tailEnd/>
          </a:ln>
        </p:spPr>
      </p:pic>
      <p:sp>
        <p:nvSpPr>
          <p:cNvPr id="8195" name="Text Box 3"/>
          <p:cNvSpPr txBox="1">
            <a:spLocks noChangeArrowheads="1"/>
          </p:cNvSpPr>
          <p:nvPr/>
        </p:nvSpPr>
        <p:spPr bwMode="auto">
          <a:xfrm>
            <a:off x="762000" y="714375"/>
            <a:ext cx="3600450" cy="457200"/>
          </a:xfrm>
          <a:prstGeom prst="rect">
            <a:avLst/>
          </a:prstGeom>
          <a:noFill/>
          <a:ln w="9525">
            <a:noFill/>
            <a:miter lim="800000"/>
            <a:headEnd/>
            <a:tailEnd/>
          </a:ln>
        </p:spPr>
        <p:txBody>
          <a:bodyPr wrap="none">
            <a:spAutoFit/>
          </a:bodyPr>
          <a:lstStyle/>
          <a:p>
            <a:r>
              <a:rPr lang="en-US" b="1">
                <a:solidFill>
                  <a:srgbClr val="333399"/>
                </a:solidFill>
                <a:latin typeface="Arial" charset="0"/>
              </a:rPr>
              <a:t>GLOTTAL WAVE FORM</a:t>
            </a:r>
          </a:p>
        </p:txBody>
      </p:sp>
      <p:sp>
        <p:nvSpPr>
          <p:cNvPr id="8196" name="Text Box 4"/>
          <p:cNvSpPr txBox="1">
            <a:spLocks noChangeArrowheads="1"/>
          </p:cNvSpPr>
          <p:nvPr/>
        </p:nvSpPr>
        <p:spPr bwMode="auto">
          <a:xfrm>
            <a:off x="6172200" y="714375"/>
            <a:ext cx="1895475" cy="457200"/>
          </a:xfrm>
          <a:prstGeom prst="rect">
            <a:avLst/>
          </a:prstGeom>
          <a:noFill/>
          <a:ln w="9525">
            <a:noFill/>
            <a:miter lim="800000"/>
            <a:headEnd/>
            <a:tailEnd/>
          </a:ln>
        </p:spPr>
        <p:txBody>
          <a:bodyPr wrap="none">
            <a:spAutoFit/>
          </a:bodyPr>
          <a:lstStyle/>
          <a:p>
            <a:r>
              <a:rPr lang="en-US" b="1">
                <a:solidFill>
                  <a:srgbClr val="333399"/>
                </a:solidFill>
                <a:latin typeface="Arial" charset="0"/>
              </a:rPr>
              <a:t>SPECTRUM</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solidFill>
                  <a:srgbClr val="FF0000"/>
                </a:solidFill>
              </a:rPr>
              <a:t>WAVEFORMS AND SPECTRA OF TWO VOWELS</a:t>
            </a:r>
            <a:endParaRPr lang="en-US" sz="2800" b="1" dirty="0">
              <a:solidFill>
                <a:srgbClr val="FF0000"/>
              </a:solidFill>
            </a:endParaRPr>
          </a:p>
        </p:txBody>
      </p:sp>
      <p:pic>
        <p:nvPicPr>
          <p:cNvPr id="4" name="Content Placeholder 3" descr="Fig._4.18 Denes.jpg"/>
          <p:cNvPicPr>
            <a:picLocks noGrp="1" noChangeAspect="1"/>
          </p:cNvPicPr>
          <p:nvPr>
            <p:ph idx="1"/>
          </p:nvPr>
        </p:nvPicPr>
        <p:blipFill>
          <a:blip r:embed="rId2" cstate="print"/>
          <a:stretch>
            <a:fillRect/>
          </a:stretch>
        </p:blipFill>
        <p:spPr>
          <a:xfrm>
            <a:off x="2279650" y="1600200"/>
            <a:ext cx="6864350" cy="5257800"/>
          </a:xfrm>
        </p:spPr>
      </p:pic>
      <p:sp>
        <p:nvSpPr>
          <p:cNvPr id="5" name="TextBox 4"/>
          <p:cNvSpPr txBox="1"/>
          <p:nvPr/>
        </p:nvSpPr>
        <p:spPr>
          <a:xfrm>
            <a:off x="533400" y="2895600"/>
            <a:ext cx="1219200" cy="2308324"/>
          </a:xfrm>
          <a:prstGeom prst="rect">
            <a:avLst/>
          </a:prstGeom>
          <a:noFill/>
        </p:spPr>
        <p:txBody>
          <a:bodyPr wrap="square" rtlCol="0">
            <a:spAutoFit/>
          </a:bodyPr>
          <a:lstStyle/>
          <a:p>
            <a:r>
              <a:rPr lang="en-US" b="1" dirty="0" smtClean="0"/>
              <a:t>/</a:t>
            </a:r>
            <a:r>
              <a:rPr lang="en-US" b="1" i="1" dirty="0" smtClean="0"/>
              <a:t>a</a:t>
            </a:r>
            <a:r>
              <a:rPr lang="en-US" b="1" dirty="0" smtClean="0"/>
              <a:t>/  (ah)</a:t>
            </a:r>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r>
              <a:rPr lang="en-US" b="1" dirty="0" smtClean="0"/>
              <a:t>/u/  (uh)</a:t>
            </a:r>
            <a:endParaRPr lang="en-US"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solidFill>
                  <a:srgbClr val="7030A0"/>
                </a:solidFill>
              </a:rPr>
              <a:t>VOWELS  OF AMERICAN ENGLISH</a:t>
            </a:r>
            <a:endParaRPr lang="en-US" sz="2800" b="1" dirty="0">
              <a:solidFill>
                <a:srgbClr val="7030A0"/>
              </a:solidFill>
            </a:endParaRPr>
          </a:p>
        </p:txBody>
      </p:sp>
      <p:pic>
        <p:nvPicPr>
          <p:cNvPr id="4" name="Content Placeholder 3" descr="15.1 Table.jpg"/>
          <p:cNvPicPr>
            <a:picLocks noGrp="1" noChangeAspect="1"/>
          </p:cNvPicPr>
          <p:nvPr>
            <p:ph idx="1"/>
          </p:nvPr>
        </p:nvPicPr>
        <p:blipFill>
          <a:blip r:embed="rId2" cstate="print"/>
          <a:stretch>
            <a:fillRect/>
          </a:stretch>
        </p:blipFill>
        <p:spPr>
          <a:xfrm>
            <a:off x="127609" y="1676400"/>
            <a:ext cx="9016391" cy="2895600"/>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solidFill>
                  <a:srgbClr val="FF0000"/>
                </a:solidFill>
                <a:latin typeface="Arial" pitchFamily="34" charset="0"/>
                <a:cs typeface="Arial" pitchFamily="34" charset="0"/>
              </a:rPr>
              <a:t>MUSCLES OF THE TONGUE</a:t>
            </a:r>
            <a:endParaRPr lang="en-US" sz="2800" b="1" dirty="0">
              <a:solidFill>
                <a:srgbClr val="FF0000"/>
              </a:solidFill>
              <a:latin typeface="Arial" pitchFamily="34" charset="0"/>
              <a:cs typeface="Arial" pitchFamily="34" charset="0"/>
            </a:endParaRPr>
          </a:p>
        </p:txBody>
      </p:sp>
      <p:pic>
        <p:nvPicPr>
          <p:cNvPr id="3" name="Picture 2" descr="tongue_muscles.jpg"/>
          <p:cNvPicPr>
            <a:picLocks noChangeAspect="1"/>
          </p:cNvPicPr>
          <p:nvPr/>
        </p:nvPicPr>
        <p:blipFill>
          <a:blip r:embed="rId2" cstate="print"/>
          <a:stretch>
            <a:fillRect/>
          </a:stretch>
        </p:blipFill>
        <p:spPr>
          <a:xfrm>
            <a:off x="2667000" y="1333500"/>
            <a:ext cx="5486400" cy="552450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solidFill>
                  <a:srgbClr val="FF0000"/>
                </a:solidFill>
                <a:latin typeface="Arial" pitchFamily="34" charset="0"/>
                <a:cs typeface="Arial" pitchFamily="34" charset="0"/>
              </a:rPr>
              <a:t>TONGUE POSITIONS FOR CARDINAL VOWELS</a:t>
            </a:r>
            <a:endParaRPr lang="en-US" sz="2800" b="1" dirty="0">
              <a:solidFill>
                <a:srgbClr val="FF0000"/>
              </a:solidFill>
              <a:latin typeface="Arial" pitchFamily="34" charset="0"/>
              <a:cs typeface="Arial" pitchFamily="34" charset="0"/>
            </a:endParaRPr>
          </a:p>
        </p:txBody>
      </p:sp>
      <p:pic>
        <p:nvPicPr>
          <p:cNvPr id="3" name="Picture 2" descr="tongue_positions for vowels Denes.jpg"/>
          <p:cNvPicPr>
            <a:picLocks noChangeAspect="1"/>
          </p:cNvPicPr>
          <p:nvPr/>
        </p:nvPicPr>
        <p:blipFill>
          <a:blip r:embed="rId2" cstate="print"/>
          <a:stretch>
            <a:fillRect/>
          </a:stretch>
        </p:blipFill>
        <p:spPr>
          <a:xfrm>
            <a:off x="1" y="1676400"/>
            <a:ext cx="9143999" cy="3478998"/>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4038600" cy="2620962"/>
          </a:xfrm>
        </p:spPr>
        <p:txBody>
          <a:bodyPr>
            <a:noAutofit/>
          </a:bodyPr>
          <a:lstStyle/>
          <a:p>
            <a:r>
              <a:rPr lang="en-US" sz="2800" b="1" dirty="0" smtClean="0">
                <a:solidFill>
                  <a:srgbClr val="7030A0"/>
                </a:solidFill>
                <a:latin typeface="Arial" pitchFamily="34" charset="0"/>
                <a:cs typeface="Arial" pitchFamily="34" charset="0"/>
              </a:rPr>
              <a:t>VOCAL TRACT CONFIGURATIONS FOR VOWELS </a:t>
            </a:r>
            <a:r>
              <a:rPr lang="en-US" sz="2800" b="1" dirty="0" err="1" smtClean="0">
                <a:solidFill>
                  <a:srgbClr val="7030A0"/>
                </a:solidFill>
                <a:latin typeface="Arial" pitchFamily="34" charset="0"/>
                <a:cs typeface="Arial" pitchFamily="34" charset="0"/>
              </a:rPr>
              <a:t>i</a:t>
            </a:r>
            <a:r>
              <a:rPr lang="en-US" sz="2800" b="1" dirty="0" smtClean="0">
                <a:solidFill>
                  <a:srgbClr val="7030A0"/>
                </a:solidFill>
                <a:latin typeface="Arial" pitchFamily="34" charset="0"/>
                <a:cs typeface="Arial" pitchFamily="34" charset="0"/>
              </a:rPr>
              <a:t>, o, </a:t>
            </a:r>
            <a:r>
              <a:rPr lang="en-US" sz="2800" b="1" dirty="0" err="1" smtClean="0">
                <a:solidFill>
                  <a:srgbClr val="7030A0"/>
                </a:solidFill>
                <a:latin typeface="Arial" pitchFamily="34" charset="0"/>
                <a:cs typeface="Arial" pitchFamily="34" charset="0"/>
              </a:rPr>
              <a:t>oo</a:t>
            </a:r>
            <a:endParaRPr lang="en-US" sz="2800" b="1" dirty="0">
              <a:solidFill>
                <a:srgbClr val="7030A0"/>
              </a:solidFill>
              <a:latin typeface="Arial" pitchFamily="34" charset="0"/>
              <a:cs typeface="Arial" pitchFamily="34" charset="0"/>
            </a:endParaRPr>
          </a:p>
        </p:txBody>
      </p:sp>
      <p:pic>
        <p:nvPicPr>
          <p:cNvPr id="3" name="Picture 2" descr="Fig._4.16 Denes.jpg"/>
          <p:cNvPicPr>
            <a:picLocks noChangeAspect="1"/>
          </p:cNvPicPr>
          <p:nvPr/>
        </p:nvPicPr>
        <p:blipFill>
          <a:blip r:embed="rId2" cstate="print"/>
          <a:stretch>
            <a:fillRect/>
          </a:stretch>
        </p:blipFill>
        <p:spPr>
          <a:xfrm>
            <a:off x="4301365" y="0"/>
            <a:ext cx="4842635" cy="685800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81000" y="609600"/>
            <a:ext cx="2133600" cy="1143000"/>
          </a:xfrm>
        </p:spPr>
        <p:txBody>
          <a:bodyPr>
            <a:normAutofit fontScale="90000"/>
          </a:bodyPr>
          <a:lstStyle/>
          <a:p>
            <a:pPr algn="l" eaLnBrk="1" hangingPunct="1"/>
            <a:r>
              <a:rPr lang="en-US" sz="2400" b="1" smtClean="0">
                <a:solidFill>
                  <a:srgbClr val="660066"/>
                </a:solidFill>
                <a:latin typeface="Arial" charset="0"/>
              </a:rPr>
              <a:t>THE EFFECT OF FORMANTS ON SOUND</a:t>
            </a:r>
          </a:p>
        </p:txBody>
      </p:sp>
      <p:pic>
        <p:nvPicPr>
          <p:cNvPr id="11267" name="Picture 3" descr="C:\Documents and Settings\Elsi Stotts\My Documents\My Pictures\Formants.jpg"/>
          <p:cNvPicPr>
            <a:picLocks noChangeAspect="1" noChangeArrowheads="1"/>
          </p:cNvPicPr>
          <p:nvPr/>
        </p:nvPicPr>
        <p:blipFill>
          <a:blip r:embed="rId2" cstate="print"/>
          <a:srcRect/>
          <a:stretch>
            <a:fillRect/>
          </a:stretch>
        </p:blipFill>
        <p:spPr bwMode="auto">
          <a:xfrm>
            <a:off x="2667000" y="0"/>
            <a:ext cx="5357813" cy="68945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peech-Acoustics3.wmv">
            <a:hlinkClick r:id="" action="ppaction://media"/>
          </p:cNvPr>
          <p:cNvPicPr>
            <a:picLocks noRot="1" noChangeAspect="1"/>
          </p:cNvPicPr>
          <p:nvPr>
            <a:videoFile r:link="rId1"/>
          </p:nvPr>
        </p:nvPicPr>
        <p:blipFill>
          <a:blip r:embed="rId3" cstate="print"/>
          <a:stretch>
            <a:fillRect/>
          </a:stretch>
        </p:blipFill>
        <p:spPr>
          <a:xfrm>
            <a:off x="114300" y="457200"/>
            <a:ext cx="9029700" cy="6019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8161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85800" y="0"/>
            <a:ext cx="4038600" cy="1143000"/>
          </a:xfrm>
        </p:spPr>
        <p:txBody>
          <a:bodyPr/>
          <a:lstStyle/>
          <a:p>
            <a:pPr algn="l"/>
            <a:r>
              <a:rPr lang="en-US" sz="2800" b="1">
                <a:solidFill>
                  <a:srgbClr val="993366"/>
                </a:solidFill>
                <a:latin typeface="Arial" charset="0"/>
              </a:rPr>
              <a:t>THE VOCAL ORGANS</a:t>
            </a:r>
          </a:p>
        </p:txBody>
      </p:sp>
      <p:pic>
        <p:nvPicPr>
          <p:cNvPr id="5123" name="Picture 3" descr="C:\Documents and Settings\Elsi Stotts\My Documents\My Pictures\Vocal organs 002.jpg"/>
          <p:cNvPicPr>
            <a:picLocks noChangeAspect="1" noChangeArrowheads="1"/>
          </p:cNvPicPr>
          <p:nvPr/>
        </p:nvPicPr>
        <p:blipFill>
          <a:blip r:embed="rId2" cstate="print"/>
          <a:srcRect/>
          <a:stretch>
            <a:fillRect/>
          </a:stretch>
        </p:blipFill>
        <p:spPr bwMode="auto">
          <a:xfrm>
            <a:off x="304800" y="1447800"/>
            <a:ext cx="8839200" cy="510540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solidFill>
                  <a:srgbClr val="C00000"/>
                </a:solidFill>
              </a:rPr>
              <a:t>FORMANT FREQUENCIES AND AMPLITUDES</a:t>
            </a:r>
            <a:r>
              <a:rPr lang="en-US" sz="2800" b="1" dirty="0" smtClean="0"/>
              <a:t/>
            </a:r>
            <a:br>
              <a:rPr lang="en-US" sz="2800" b="1" dirty="0" smtClean="0"/>
            </a:br>
            <a:r>
              <a:rPr lang="en-US" sz="2800" b="1" dirty="0" smtClean="0">
                <a:solidFill>
                  <a:srgbClr val="00B050"/>
                </a:solidFill>
              </a:rPr>
              <a:t>(AVERAGE OF 76 SPEAKERS)</a:t>
            </a:r>
            <a:endParaRPr lang="en-US" sz="2800" b="1" dirty="0">
              <a:solidFill>
                <a:srgbClr val="00B050"/>
              </a:solidFill>
            </a:endParaRPr>
          </a:p>
        </p:txBody>
      </p:sp>
      <p:pic>
        <p:nvPicPr>
          <p:cNvPr id="3" name="Picture 2" descr="12.3 Table.jpg"/>
          <p:cNvPicPr>
            <a:picLocks noChangeAspect="1"/>
          </p:cNvPicPr>
          <p:nvPr/>
        </p:nvPicPr>
        <p:blipFill>
          <a:blip r:embed="rId2" cstate="print"/>
          <a:stretch>
            <a:fillRect/>
          </a:stretch>
        </p:blipFill>
        <p:spPr>
          <a:xfrm>
            <a:off x="0" y="1981200"/>
            <a:ext cx="9067800" cy="4149671"/>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2667000" y="-1600200"/>
          <a:ext cx="3733800" cy="8991600"/>
        </p:xfrm>
        <a:graphic>
          <a:graphicData uri="http://schemas.openxmlformats.org/drawingml/2006/table">
            <a:tbl>
              <a:tblPr/>
              <a:tblGrid>
                <a:gridCol w="3733800"/>
              </a:tblGrid>
              <a:tr h="205834">
                <a:tc>
                  <a:txBody>
                    <a:bodyPr/>
                    <a:lstStyle/>
                    <a:p>
                      <a:endParaRPr lang="en-US" sz="700" dirty="0"/>
                    </a:p>
                  </a:txBody>
                  <a:tcPr marL="0" marR="0" marT="0" marB="0">
                    <a:lnL>
                      <a:noFill/>
                    </a:lnL>
                    <a:lnR>
                      <a:noFill/>
                    </a:lnR>
                    <a:lnT>
                      <a:noFill/>
                    </a:lnT>
                    <a:lnB>
                      <a:noFill/>
                    </a:lnB>
                    <a:solidFill>
                      <a:srgbClr val="FFFFFF"/>
                    </a:solidFill>
                  </a:tcPr>
                </a:tc>
              </a:tr>
              <a:tr h="1787400">
                <a:tc>
                  <a:txBody>
                    <a:bodyPr/>
                    <a:lstStyle/>
                    <a:p>
                      <a:pPr algn="ctr"/>
                      <a:r>
                        <a:rPr lang="en-US" sz="700" b="1"/>
                        <a:t>Voice Acoustics: an introduction </a:t>
                      </a:r>
                    </a:p>
                    <a:p>
                      <a:r>
                        <a:rPr lang="en-US" sz="700"/>
                        <a:t>Speech science has a long history. Speech and voice acoustics are an active area of research in many labs, including our own, which studies the singing and speaking voice. This document gives an introduction and overview. This is followed by a more detailed account, sometimes using experimental data to illustrate the main points. Throughout, a number of simple experiments are suggested to the reader. </a:t>
                      </a:r>
                    </a:p>
                  </a:txBody>
                  <a:tcPr marL="36468" marR="36468" marT="36468" marB="36468">
                    <a:lnL>
                      <a:noFill/>
                    </a:lnL>
                    <a:lnR>
                      <a:noFill/>
                    </a:lnR>
                    <a:lnT>
                      <a:noFill/>
                    </a:lnT>
                    <a:lnB>
                      <a:noFill/>
                    </a:lnB>
                    <a:solidFill>
                      <a:srgbClr val="FFFFFF"/>
                    </a:solidFill>
                  </a:tcPr>
                </a:tc>
              </a:tr>
              <a:tr h="6998366">
                <a:tc>
                  <a:txBody>
                    <a:bodyPr/>
                    <a:lstStyle/>
                    <a:p>
                      <a:pPr>
                        <a:buFont typeface="Arial"/>
                        <a:buChar char="•"/>
                      </a:pPr>
                      <a:r>
                        <a:rPr lang="en-US" sz="700" dirty="0">
                          <a:hlinkClick r:id="" action="ppaction://hlinkfile"/>
                        </a:rPr>
                        <a:t>Introduction and overview</a:t>
                      </a:r>
                      <a:r>
                        <a:rPr lang="en-US" sz="700" dirty="0"/>
                        <a:t> </a:t>
                      </a:r>
                    </a:p>
                    <a:p>
                      <a:pPr marL="742950" lvl="1" indent="-285750">
                        <a:buFont typeface="Arial"/>
                        <a:buChar char="•"/>
                      </a:pPr>
                      <a:r>
                        <a:rPr lang="en-US" sz="700" dirty="0">
                          <a:hlinkClick r:id="" action="ppaction://hlinkfile"/>
                        </a:rPr>
                        <a:t>The source</a:t>
                      </a:r>
                      <a:r>
                        <a:rPr lang="en-US" sz="700" dirty="0"/>
                        <a:t> </a:t>
                      </a:r>
                    </a:p>
                    <a:p>
                      <a:pPr marL="742950" lvl="1" indent="-285750">
                        <a:buFont typeface="Arial"/>
                        <a:buChar char="•"/>
                      </a:pPr>
                      <a:r>
                        <a:rPr lang="en-US" sz="700" dirty="0">
                          <a:hlinkClick r:id="" action="ppaction://hlinkfile"/>
                        </a:rPr>
                        <a:t>The filter</a:t>
                      </a:r>
                      <a:r>
                        <a:rPr lang="en-US" sz="700" dirty="0"/>
                        <a:t> </a:t>
                      </a:r>
                    </a:p>
                    <a:p>
                      <a:pPr marL="742950" lvl="1" indent="-285750">
                        <a:buFont typeface="Arial"/>
                        <a:buChar char="•"/>
                      </a:pPr>
                      <a:r>
                        <a:rPr lang="en-US" sz="700" dirty="0">
                          <a:hlinkClick r:id="" action="ppaction://hlinkfile"/>
                        </a:rPr>
                        <a:t>Vowels</a:t>
                      </a:r>
                      <a:r>
                        <a:rPr lang="en-US" sz="700" dirty="0"/>
                        <a:t> </a:t>
                      </a:r>
                    </a:p>
                    <a:p>
                      <a:pPr marL="742950" lvl="1" indent="-285750">
                        <a:buFont typeface="Arial"/>
                        <a:buChar char="•"/>
                      </a:pPr>
                      <a:r>
                        <a:rPr lang="en-US" sz="700" dirty="0">
                          <a:hlinkClick r:id="" action="ppaction://hlinkfile"/>
                        </a:rPr>
                        <a:t>Consonants</a:t>
                      </a:r>
                      <a:r>
                        <a:rPr lang="en-US" sz="700" dirty="0"/>
                        <a:t> </a:t>
                      </a:r>
                    </a:p>
                    <a:p>
                      <a:pPr marL="742950" lvl="1" indent="-285750">
                        <a:buFont typeface="Arial"/>
                        <a:buChar char="•"/>
                      </a:pPr>
                      <a:r>
                        <a:rPr lang="en-US" sz="700" dirty="0">
                          <a:hlinkClick r:id="" action="ppaction://hlinkfile"/>
                        </a:rPr>
                        <a:t>Source-filter interactions</a:t>
                      </a:r>
                      <a:r>
                        <a:rPr lang="en-US" sz="700" dirty="0"/>
                        <a:t> </a:t>
                      </a:r>
                    </a:p>
                    <a:p>
                      <a:pPr marL="742950" lvl="1" indent="-285750">
                        <a:buFont typeface="Arial"/>
                        <a:buChar char="•"/>
                      </a:pPr>
                      <a:r>
                        <a:rPr lang="en-US" sz="700" dirty="0">
                          <a:hlinkClick r:id="" action="ppaction://hlinkfile"/>
                        </a:rPr>
                        <a:t>Contrasting the voice with wind instruments</a:t>
                      </a:r>
                      <a:r>
                        <a:rPr lang="en-US" sz="700" dirty="0"/>
                        <a:t> </a:t>
                      </a:r>
                    </a:p>
                    <a:p>
                      <a:pPr marL="742950" lvl="1" indent="-285750">
                        <a:buFont typeface="Arial"/>
                        <a:buChar char="•"/>
                      </a:pPr>
                      <a:r>
                        <a:rPr lang="en-US" sz="700" dirty="0">
                          <a:hlinkClick r:id="" action="ppaction://hlinkfile"/>
                        </a:rPr>
                        <a:t>The Source-Filter model</a:t>
                      </a:r>
                      <a:r>
                        <a:rPr lang="en-US" sz="700" dirty="0"/>
                        <a:t> </a:t>
                      </a:r>
                    </a:p>
                    <a:p>
                      <a:pPr marL="742950" lvl="1" indent="-285750">
                        <a:buFont typeface="Arial"/>
                        <a:buChar char="•"/>
                      </a:pPr>
                      <a:r>
                        <a:rPr lang="en-US" sz="700" dirty="0">
                          <a:hlinkClick r:id="" action="ppaction://hlinkfile"/>
                        </a:rPr>
                        <a:t>Some difficulties</a:t>
                      </a:r>
                      <a:r>
                        <a:rPr lang="en-US" sz="700" dirty="0"/>
                        <a:t> </a:t>
                      </a:r>
                    </a:p>
                    <a:p>
                      <a:pPr>
                        <a:buFont typeface="Arial"/>
                        <a:buChar char="•"/>
                      </a:pPr>
                      <a:r>
                        <a:rPr lang="en-US" sz="700" dirty="0">
                          <a:hlinkClick r:id="" action="ppaction://hlinkfile"/>
                        </a:rPr>
                        <a:t>The source at the larynx</a:t>
                      </a:r>
                      <a:r>
                        <a:rPr lang="en-US" sz="700" dirty="0"/>
                        <a:t> </a:t>
                      </a:r>
                    </a:p>
                    <a:p>
                      <a:pPr marL="742950" lvl="1" indent="-285750">
                        <a:buFont typeface="Arial"/>
                        <a:buChar char="•"/>
                      </a:pPr>
                      <a:r>
                        <a:rPr lang="en-US" sz="700" dirty="0">
                          <a:hlinkClick r:id="" action="ppaction://hlinkfile"/>
                        </a:rPr>
                        <a:t>Different registers and vocal mechanisms</a:t>
                      </a:r>
                      <a:r>
                        <a:rPr lang="en-US" sz="700" dirty="0"/>
                        <a:t> </a:t>
                      </a:r>
                    </a:p>
                    <a:p>
                      <a:pPr marL="742950" lvl="1" indent="-285750">
                        <a:buFont typeface="Arial"/>
                        <a:buChar char="•"/>
                      </a:pPr>
                      <a:r>
                        <a:rPr lang="en-US" sz="700" dirty="0">
                          <a:hlinkClick r:id="" action="ppaction://hlinkfile"/>
                        </a:rPr>
                        <a:t>Producing a sound</a:t>
                      </a:r>
                      <a:r>
                        <a:rPr lang="en-US" sz="700" dirty="0"/>
                        <a:t> </a:t>
                      </a:r>
                    </a:p>
                    <a:p>
                      <a:pPr marL="742950" lvl="1" indent="-285750">
                        <a:buFont typeface="Arial"/>
                        <a:buChar char="•"/>
                      </a:pPr>
                      <a:r>
                        <a:rPr lang="en-US" sz="700" dirty="0">
                          <a:hlinkClick r:id="" action="ppaction://hlinkfile"/>
                        </a:rPr>
                        <a:t>When is the source independent of the filter?</a:t>
                      </a:r>
                      <a:r>
                        <a:rPr lang="en-US" sz="700" dirty="0"/>
                        <a:t> </a:t>
                      </a:r>
                    </a:p>
                    <a:p>
                      <a:pPr>
                        <a:buFont typeface="Arial"/>
                        <a:buChar char="•"/>
                      </a:pPr>
                      <a:r>
                        <a:rPr lang="en-US" sz="700" dirty="0">
                          <a:hlinkClick r:id="" action="ppaction://hlinkfile"/>
                        </a:rPr>
                        <a:t>Resonances, spectral peaks, formants, phonemes and timbre</a:t>
                      </a:r>
                      <a:r>
                        <a:rPr lang="en-US" sz="700" dirty="0"/>
                        <a:t> </a:t>
                      </a:r>
                    </a:p>
                    <a:p>
                      <a:pPr marL="742950" lvl="1" indent="-285750">
                        <a:buFont typeface="Arial"/>
                        <a:buChar char="•"/>
                      </a:pPr>
                      <a:r>
                        <a:rPr lang="en-US" sz="700" dirty="0">
                          <a:hlinkClick r:id="" action="ppaction://hlinkfile"/>
                        </a:rPr>
                        <a:t>Phonemes</a:t>
                      </a:r>
                      <a:r>
                        <a:rPr lang="en-US" sz="700" dirty="0"/>
                        <a:t> </a:t>
                      </a:r>
                    </a:p>
                    <a:p>
                      <a:pPr marL="742950" lvl="1" indent="-285750">
                        <a:buFont typeface="Arial"/>
                        <a:buChar char="•"/>
                      </a:pPr>
                      <a:r>
                        <a:rPr lang="en-US" sz="700" dirty="0">
                          <a:hlinkClick r:id="" action="ppaction://hlinkfile"/>
                        </a:rPr>
                        <a:t>The vocal tract as a pipe or duct</a:t>
                      </a:r>
                      <a:r>
                        <a:rPr lang="en-US" sz="700" dirty="0"/>
                        <a:t> </a:t>
                      </a:r>
                    </a:p>
                    <a:p>
                      <a:pPr marL="742950" lvl="1" indent="-285750">
                        <a:buFont typeface="Arial"/>
                        <a:buChar char="•"/>
                      </a:pPr>
                      <a:r>
                        <a:rPr lang="en-US" sz="700" dirty="0">
                          <a:hlinkClick r:id="" action="ppaction://hlinkfile"/>
                        </a:rPr>
                        <a:t>Resonances, frequency, pitch and hearing</a:t>
                      </a:r>
                      <a:r>
                        <a:rPr lang="en-US" sz="700" dirty="0"/>
                        <a:t> </a:t>
                      </a:r>
                    </a:p>
                    <a:p>
                      <a:pPr marL="742950" lvl="1" indent="-285750">
                        <a:buFont typeface="Arial"/>
                        <a:buChar char="•"/>
                      </a:pPr>
                      <a:r>
                        <a:rPr lang="en-US" sz="700" dirty="0">
                          <a:hlinkClick r:id="" action="ppaction://hlinkfile"/>
                        </a:rPr>
                        <a:t>Timbre and singing</a:t>
                      </a:r>
                      <a:r>
                        <a:rPr lang="en-US" sz="700" dirty="0"/>
                        <a:t> </a:t>
                      </a:r>
                    </a:p>
                    <a:p>
                      <a:pPr marL="742950" lvl="1" indent="-285750">
                        <a:buFont typeface="Arial"/>
                        <a:buChar char="•"/>
                      </a:pPr>
                      <a:r>
                        <a:rPr lang="en-US" sz="700" dirty="0">
                          <a:hlinkClick r:id="" action="ppaction://hlinkfile"/>
                        </a:rPr>
                        <a:t>The origin of vocal tract resonances</a:t>
                      </a:r>
                      <a:r>
                        <a:rPr lang="en-US" sz="700" dirty="0"/>
                        <a:t> </a:t>
                      </a:r>
                    </a:p>
                    <a:p>
                      <a:pPr marL="742950" lvl="1" indent="-285750">
                        <a:buFont typeface="Arial"/>
                        <a:buChar char="•"/>
                      </a:pPr>
                      <a:r>
                        <a:rPr lang="en-US" sz="700" dirty="0">
                          <a:hlinkClick r:id="" action="ppaction://hlinkfile"/>
                        </a:rPr>
                        <a:t>Tract-wave interactions</a:t>
                      </a:r>
                      <a:r>
                        <a:rPr lang="en-US" sz="700" dirty="0"/>
                        <a:t> </a:t>
                      </a:r>
                    </a:p>
                    <a:p>
                      <a:pPr marL="742950" lvl="1" indent="-285750">
                        <a:buFont typeface="Arial"/>
                        <a:buChar char="•"/>
                      </a:pPr>
                      <a:r>
                        <a:rPr lang="en-US" sz="700" dirty="0">
                          <a:hlinkClick r:id="" action="ppaction://hlinkfile"/>
                        </a:rPr>
                        <a:t>Do the ‘source’ and the ‘filter’ affect each other?</a:t>
                      </a:r>
                      <a:r>
                        <a:rPr lang="en-US" sz="700" dirty="0"/>
                        <a:t> </a:t>
                      </a:r>
                    </a:p>
                    <a:p>
                      <a:pPr marL="742950" lvl="1" indent="-285750">
                        <a:buFont typeface="Arial"/>
                        <a:buChar char="•"/>
                      </a:pPr>
                      <a:r>
                        <a:rPr lang="en-US" sz="700" dirty="0">
                          <a:hlinkClick r:id="" action="ppaction://hlinkfile"/>
                        </a:rPr>
                        <a:t>Does the glottis affect the tract resonances?</a:t>
                      </a:r>
                      <a:r>
                        <a:rPr lang="en-US" sz="700" dirty="0"/>
                        <a:t> </a:t>
                      </a:r>
                    </a:p>
                    <a:p>
                      <a:pPr marL="742950" lvl="1" indent="-285750">
                        <a:buFont typeface="Arial"/>
                        <a:buChar char="•"/>
                      </a:pPr>
                      <a:r>
                        <a:rPr lang="en-US" sz="700" dirty="0">
                          <a:hlinkClick r:id="" action="ppaction://hlinkfile"/>
                        </a:rPr>
                        <a:t>Do pressure waves affect the vocal fold vibration?</a:t>
                      </a:r>
                      <a:r>
                        <a:rPr lang="en-US" sz="700" dirty="0"/>
                        <a:t> </a:t>
                      </a:r>
                    </a:p>
                    <a:p>
                      <a:pPr>
                        <a:buFont typeface="Arial"/>
                        <a:buChar char="•"/>
                      </a:pPr>
                      <a:r>
                        <a:rPr lang="en-US" sz="700" dirty="0">
                          <a:hlinkClick r:id="" action="ppaction://hlinkfile"/>
                        </a:rPr>
                        <a:t>Do singers and speakers use tract resonances and pitch in a coordinated way?</a:t>
                      </a:r>
                      <a:r>
                        <a:rPr lang="en-US" sz="700" dirty="0"/>
                        <a:t> </a:t>
                      </a:r>
                    </a:p>
                    <a:p>
                      <a:pPr>
                        <a:buFont typeface="Arial"/>
                        <a:buChar char="•"/>
                      </a:pPr>
                      <a:r>
                        <a:rPr lang="en-US" sz="700" dirty="0">
                          <a:hlinkClick r:id="" action="ppaction://hlinkfile"/>
                        </a:rPr>
                        <a:t>Harmonic singing</a:t>
                      </a:r>
                      <a:r>
                        <a:rPr lang="en-US" sz="700" dirty="0"/>
                        <a:t> </a:t>
                      </a:r>
                    </a:p>
                    <a:p>
                      <a:pPr>
                        <a:buFont typeface="Arial"/>
                        <a:buChar char="•"/>
                      </a:pPr>
                      <a:r>
                        <a:rPr lang="en-US" sz="700" dirty="0">
                          <a:hlinkClick r:id="" action="ppaction://hlinkfile"/>
                        </a:rPr>
                        <a:t>The singers formant</a:t>
                      </a:r>
                      <a:r>
                        <a:rPr lang="en-US" sz="700" dirty="0"/>
                        <a:t> </a:t>
                      </a:r>
                    </a:p>
                    <a:p>
                      <a:pPr>
                        <a:buFont typeface="Arial"/>
                        <a:buChar char="•"/>
                      </a:pPr>
                      <a:r>
                        <a:rPr lang="en-US" sz="700" dirty="0">
                          <a:hlinkClick r:id="" action="ppaction://hlinkfile"/>
                        </a:rPr>
                        <a:t>References</a:t>
                      </a:r>
                      <a:r>
                        <a:rPr lang="en-US" sz="700" dirty="0"/>
                        <a:t> </a:t>
                      </a:r>
                    </a:p>
                    <a:p>
                      <a:pPr>
                        <a:buFont typeface="Arial"/>
                        <a:buChar char="•"/>
                      </a:pPr>
                      <a:r>
                        <a:rPr lang="en-US" sz="700" dirty="0">
                          <a:hlinkClick r:id="" action="ppaction://hlinkfile"/>
                        </a:rPr>
                        <a:t>Links</a:t>
                      </a:r>
                      <a:r>
                        <a:rPr lang="en-US" sz="700" dirty="0"/>
                        <a:t> </a:t>
                      </a:r>
                    </a:p>
                  </a:txBody>
                  <a:tcPr marL="0" marR="0" marT="0" marB="0" anchor="ctr">
                    <a:lnL>
                      <a:noFill/>
                    </a:lnL>
                    <a:lnR>
                      <a:noFill/>
                    </a:lnR>
                    <a:lnT>
                      <a:noFill/>
                    </a:lnT>
                    <a:lnB>
                      <a:noFill/>
                    </a:lnB>
                    <a:solidFill>
                      <a:srgbClr val="FFFFFF"/>
                    </a:solidFill>
                  </a:tcPr>
                </a:tc>
              </a:tr>
            </a:tbl>
          </a:graphicData>
        </a:graphic>
      </p:graphicFrame>
      <p:sp>
        <p:nvSpPr>
          <p:cNvPr id="204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cs typeface="Arial" charset="0"/>
              </a:rPr>
              <a:t>Voice Acoustics: an introduction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charset="0"/>
                <a:cs typeface="Arial" charset="0"/>
              </a:rPr>
              <a:t>Speech science has a long history. Speech and voice acoustics are an active area of research in many labs, including our own, which studies the singing and speaking voice. This document gives an introduction and overview. This is followed by a more detailed account, sometimes using experimental data to illustrate the main points. Throughout, a number of simple experiments are suggested to the reader. </a:t>
            </a:r>
            <a:endParaRPr kumimoji="0" lang="en-US" sz="18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 </a:t>
            </a:r>
            <a:endParaRPr kumimoji="0" lang="en-US" sz="10500" b="0" i="0" u="none" strike="noStrike" cap="none" normalizeH="0" baseline="0" dirty="0" smtClean="0">
              <a:ln>
                <a:noFill/>
              </a:ln>
              <a:solidFill>
                <a:schemeClr val="tx1"/>
              </a:solidFill>
              <a:effectLst/>
              <a:latin typeface="Arial" charset="0"/>
              <a:cs typeface="Arial" charset="0"/>
            </a:endParaRPr>
          </a:p>
          <a:p>
            <a:pPr marL="1828800" marR="0" lvl="4" indent="0" algn="l" defTabSz="914400" rtl="0" eaLnBrk="0" fontAlgn="base" latinLnBrk="0" hangingPunct="0">
              <a:lnSpc>
                <a:spcPct val="100000"/>
              </a:lnSpc>
              <a:spcBef>
                <a:spcPct val="0"/>
              </a:spcBef>
              <a:spcAft>
                <a:spcPct val="0"/>
              </a:spcAft>
              <a:buClrTx/>
              <a:buSzTx/>
              <a:buFontTx/>
              <a:buChar char="•"/>
              <a:tabLst/>
            </a:pPr>
            <a:endParaRPr kumimoji="0" lang="en-US" sz="10500" b="0" i="0" u="none" strike="noStrike" cap="none" normalizeH="0" baseline="0" dirty="0" smtClean="0">
              <a:ln>
                <a:noFill/>
              </a:ln>
              <a:solidFill>
                <a:schemeClr val="tx1"/>
              </a:solidFill>
              <a:effectLst/>
              <a:latin typeface="Arial" charset="0"/>
              <a:cs typeface="Arial" charset="0"/>
            </a:endParaRPr>
          </a:p>
        </p:txBody>
      </p:sp>
      <p:pic>
        <p:nvPicPr>
          <p:cNvPr id="2050" name="Picture 2" descr="http://www.phys.unsw.edu.au/jw/graphics/mini.gif"/>
          <p:cNvPicPr>
            <a:picLocks noChangeAspect="1" noChangeArrowheads="1"/>
          </p:cNvPicPr>
          <p:nvPr/>
        </p:nvPicPr>
        <p:blipFill>
          <a:blip r:embed="rId2" cstate="print"/>
          <a:srcRect/>
          <a:stretch>
            <a:fillRect/>
          </a:stretch>
        </p:blipFill>
        <p:spPr bwMode="auto">
          <a:xfrm>
            <a:off x="7086600" y="3124200"/>
            <a:ext cx="1524000" cy="1666875"/>
          </a:xfrm>
          <a:prstGeom prst="rect">
            <a:avLst/>
          </a:prstGeom>
          <a:noFill/>
        </p:spPr>
      </p:pic>
      <p:sp>
        <p:nvSpPr>
          <p:cNvPr id="5" name="TextBox 4"/>
          <p:cNvSpPr txBox="1"/>
          <p:nvPr/>
        </p:nvSpPr>
        <p:spPr>
          <a:xfrm>
            <a:off x="0" y="381000"/>
            <a:ext cx="9144000" cy="1569660"/>
          </a:xfrm>
          <a:prstGeom prst="rect">
            <a:avLst/>
          </a:prstGeom>
          <a:noFill/>
        </p:spPr>
        <p:txBody>
          <a:bodyPr wrap="square" rtlCol="0">
            <a:spAutoFit/>
          </a:bodyPr>
          <a:lstStyle/>
          <a:p>
            <a:r>
              <a:rPr lang="en-US" sz="2400" b="1" dirty="0" smtClean="0"/>
              <a:t>THE WEBSITE </a:t>
            </a:r>
            <a:r>
              <a:rPr lang="en-US" sz="2400" b="1" dirty="0" smtClean="0">
                <a:hlinkClick r:id="rId3"/>
              </a:rPr>
              <a:t>http://www.phys.unsw.edu.au/jw/voice.html</a:t>
            </a:r>
            <a:r>
              <a:rPr lang="en-US" sz="2400" b="1" dirty="0" smtClean="0"/>
              <a:t> IS HIGHLY RECOMMENDED.  PROFS. WOLFE AND SMITH  AT THE UNIVERSITY OF NEW SOUTH WALES IN AUSTRALIA TEACH A COURSE SIMILAR TO THIS ONE.</a:t>
            </a:r>
            <a:endParaRPr lang="en-US" sz="2400" b="1"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solidFill>
                  <a:srgbClr val="0070C0"/>
                </a:solidFill>
                <a:latin typeface="Arial" pitchFamily="34" charset="0"/>
                <a:cs typeface="Arial" pitchFamily="34" charset="0"/>
              </a:rPr>
              <a:t>VOWEL FORMANT FREQUENCIES</a:t>
            </a:r>
            <a:endParaRPr lang="en-US" sz="2800" b="1" dirty="0">
              <a:solidFill>
                <a:srgbClr val="0070C0"/>
              </a:solidFill>
              <a:latin typeface="Arial" pitchFamily="34" charset="0"/>
              <a:cs typeface="Arial" pitchFamily="34" charset="0"/>
            </a:endParaRPr>
          </a:p>
        </p:txBody>
      </p:sp>
      <p:pic>
        <p:nvPicPr>
          <p:cNvPr id="3" name="Picture 2" descr="Vowel formants.jpg"/>
          <p:cNvPicPr>
            <a:picLocks noChangeAspect="1"/>
          </p:cNvPicPr>
          <p:nvPr/>
        </p:nvPicPr>
        <p:blipFill>
          <a:blip r:embed="rId2" cstate="print"/>
          <a:stretch>
            <a:fillRect/>
          </a:stretch>
        </p:blipFill>
        <p:spPr>
          <a:xfrm>
            <a:off x="2209800" y="1752600"/>
            <a:ext cx="4673600" cy="4749800"/>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533400" y="304800"/>
            <a:ext cx="8001000" cy="381000"/>
          </a:xfrm>
        </p:spPr>
        <p:txBody>
          <a:bodyPr>
            <a:normAutofit fontScale="90000"/>
          </a:bodyPr>
          <a:lstStyle/>
          <a:p>
            <a:pPr algn="l" eaLnBrk="1" hangingPunct="1"/>
            <a:r>
              <a:rPr lang="en-US" sz="2400" b="1" smtClean="0">
                <a:solidFill>
                  <a:srgbClr val="008080"/>
                </a:solidFill>
                <a:latin typeface="Arial" charset="0"/>
              </a:rPr>
              <a:t>CLOSED PIPE MODEL OFTHE VOCAL TRACT</a:t>
            </a:r>
          </a:p>
        </p:txBody>
      </p:sp>
      <p:pic>
        <p:nvPicPr>
          <p:cNvPr id="9219" name="Picture 4" descr="C:\Documents and Settings\Elsi Stotts\My Documents\My Pictures\closed pipe model of vocal tract.jpg"/>
          <p:cNvPicPr>
            <a:picLocks noChangeAspect="1" noChangeArrowheads="1"/>
          </p:cNvPicPr>
          <p:nvPr/>
        </p:nvPicPr>
        <p:blipFill>
          <a:blip r:embed="rId2" cstate="print"/>
          <a:srcRect/>
          <a:stretch>
            <a:fillRect/>
          </a:stretch>
        </p:blipFill>
        <p:spPr bwMode="auto">
          <a:xfrm>
            <a:off x="0" y="990600"/>
            <a:ext cx="9144000" cy="5867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533400" y="838200"/>
            <a:ext cx="2514600" cy="1600200"/>
          </a:xfrm>
        </p:spPr>
        <p:txBody>
          <a:bodyPr>
            <a:normAutofit fontScale="90000"/>
          </a:bodyPr>
          <a:lstStyle/>
          <a:p>
            <a:pPr algn="l" eaLnBrk="1" hangingPunct="1"/>
            <a:r>
              <a:rPr lang="en-US" sz="2400" b="1" dirty="0" smtClean="0">
                <a:solidFill>
                  <a:srgbClr val="333399"/>
                </a:solidFill>
                <a:latin typeface="Arial" charset="0"/>
              </a:rPr>
              <a:t>SIMPLE MODELS OF THE VOCAL TRACT FOR VOWEL SOUNDS</a:t>
            </a:r>
          </a:p>
        </p:txBody>
      </p:sp>
      <p:pic>
        <p:nvPicPr>
          <p:cNvPr id="10243" name="Picture 3" descr="C:\Documents and Settings\Elsi Stotts\My Documents\My Pictures\Simple models of the vocal tract.jpg"/>
          <p:cNvPicPr>
            <a:picLocks noChangeAspect="1" noChangeArrowheads="1"/>
          </p:cNvPicPr>
          <p:nvPr/>
        </p:nvPicPr>
        <p:blipFill>
          <a:blip r:embed="rId2" cstate="print"/>
          <a:srcRect/>
          <a:stretch>
            <a:fillRect/>
          </a:stretch>
        </p:blipFill>
        <p:spPr bwMode="auto">
          <a:xfrm>
            <a:off x="3657600" y="0"/>
            <a:ext cx="51816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US" sz="2800" b="1" dirty="0" smtClean="0">
                <a:solidFill>
                  <a:srgbClr val="7030A0"/>
                </a:solidFill>
              </a:rPr>
              <a:t>CONSONANTS</a:t>
            </a:r>
            <a:endParaRPr lang="en-US" sz="2800" b="1" dirty="0">
              <a:solidFill>
                <a:srgbClr val="7030A0"/>
              </a:solidFill>
            </a:endParaRPr>
          </a:p>
        </p:txBody>
      </p:sp>
      <p:sp>
        <p:nvSpPr>
          <p:cNvPr id="3" name="TextBox 2"/>
          <p:cNvSpPr txBox="1"/>
          <p:nvPr/>
        </p:nvSpPr>
        <p:spPr>
          <a:xfrm>
            <a:off x="304800" y="914400"/>
            <a:ext cx="8534400" cy="3139321"/>
          </a:xfrm>
          <a:prstGeom prst="rect">
            <a:avLst/>
          </a:prstGeom>
          <a:noFill/>
        </p:spPr>
        <p:txBody>
          <a:bodyPr wrap="square" rtlCol="0">
            <a:spAutoFit/>
          </a:bodyPr>
          <a:lstStyle/>
          <a:p>
            <a:r>
              <a:rPr lang="en-US" b="1" dirty="0" smtClean="0"/>
              <a:t>Consonants involve very rapid, sometimes subtle changes in sound .   Consonants are more difficult to analyze and to describe acoustically .</a:t>
            </a:r>
          </a:p>
          <a:p>
            <a:endParaRPr lang="en-US" b="1" dirty="0" smtClean="0"/>
          </a:p>
          <a:p>
            <a:r>
              <a:rPr lang="en-US" b="1" dirty="0" smtClean="0"/>
              <a:t>Consonants may be classified according to the </a:t>
            </a:r>
            <a:r>
              <a:rPr lang="en-US" b="1" dirty="0" smtClean="0">
                <a:solidFill>
                  <a:srgbClr val="FF0000"/>
                </a:solidFill>
              </a:rPr>
              <a:t>manner of articulation  </a:t>
            </a:r>
            <a:r>
              <a:rPr lang="en-US" b="1" dirty="0" smtClean="0"/>
              <a:t>as plosive, fricative, nasal, liquid, and semivowel.  </a:t>
            </a:r>
          </a:p>
          <a:p>
            <a:endParaRPr lang="en-US" b="1" dirty="0" smtClean="0"/>
          </a:p>
          <a:p>
            <a:r>
              <a:rPr lang="en-US" b="1" dirty="0" smtClean="0">
                <a:solidFill>
                  <a:srgbClr val="FF0000"/>
                </a:solidFill>
              </a:rPr>
              <a:t>PLOSIVE consonants</a:t>
            </a:r>
            <a:r>
              <a:rPr lang="en-US" b="1" dirty="0" smtClean="0"/>
              <a:t> (p, b, t, etc.) are produced by blocking the flow of air (usually in the mouth) and releasing the pressure rather suddenly.  </a:t>
            </a:r>
          </a:p>
          <a:p>
            <a:endParaRPr lang="en-US" b="1" dirty="0" smtClean="0"/>
          </a:p>
          <a:p>
            <a:r>
              <a:rPr lang="en-US" b="1" dirty="0" smtClean="0">
                <a:solidFill>
                  <a:srgbClr val="7030A0"/>
                </a:solidFill>
              </a:rPr>
              <a:t>FRICATIVES </a:t>
            </a:r>
            <a:r>
              <a:rPr lang="en-US" b="1" dirty="0" smtClean="0"/>
              <a:t>(f, s, </a:t>
            </a:r>
            <a:r>
              <a:rPr lang="en-US" b="1" dirty="0" err="1" smtClean="0"/>
              <a:t>sh</a:t>
            </a:r>
            <a:r>
              <a:rPr lang="en-US" b="1" dirty="0" smtClean="0"/>
              <a:t>, etc.)  are made </a:t>
            </a:r>
            <a:r>
              <a:rPr lang="en-US" b="1" smtClean="0"/>
              <a:t>by constricting </a:t>
            </a:r>
            <a:r>
              <a:rPr lang="en-US" b="1" dirty="0" smtClean="0"/>
              <a:t>the flow to produce turbulence.  </a:t>
            </a:r>
          </a:p>
          <a:p>
            <a:endParaRPr lang="en-US" b="1" dirty="0" smtClean="0"/>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US" sz="2800" b="1" dirty="0" smtClean="0">
                <a:solidFill>
                  <a:srgbClr val="7030A0"/>
                </a:solidFill>
              </a:rPr>
              <a:t>CONSONANTS</a:t>
            </a:r>
            <a:endParaRPr lang="en-US" sz="2800" b="1" dirty="0">
              <a:solidFill>
                <a:srgbClr val="7030A0"/>
              </a:solidFill>
            </a:endParaRPr>
          </a:p>
        </p:txBody>
      </p:sp>
      <p:sp>
        <p:nvSpPr>
          <p:cNvPr id="3" name="TextBox 2"/>
          <p:cNvSpPr txBox="1"/>
          <p:nvPr/>
        </p:nvSpPr>
        <p:spPr>
          <a:xfrm>
            <a:off x="304800" y="914400"/>
            <a:ext cx="8534400" cy="5355312"/>
          </a:xfrm>
          <a:prstGeom prst="rect">
            <a:avLst/>
          </a:prstGeom>
          <a:noFill/>
        </p:spPr>
        <p:txBody>
          <a:bodyPr wrap="square" rtlCol="0">
            <a:spAutoFit/>
          </a:bodyPr>
          <a:lstStyle/>
          <a:p>
            <a:r>
              <a:rPr lang="en-US" b="1" dirty="0" smtClean="0"/>
              <a:t>Consonants involve very rapid, sometimes subtle changes in sound .   Consonants are more difficult to analyze and to describe acoustically .</a:t>
            </a:r>
          </a:p>
          <a:p>
            <a:endParaRPr lang="en-US" b="1" dirty="0" smtClean="0"/>
          </a:p>
          <a:p>
            <a:r>
              <a:rPr lang="en-US" b="1" dirty="0" smtClean="0"/>
              <a:t>Consonants may be classified according to the </a:t>
            </a:r>
            <a:r>
              <a:rPr lang="en-US" b="1" dirty="0" smtClean="0">
                <a:solidFill>
                  <a:srgbClr val="FF0000"/>
                </a:solidFill>
              </a:rPr>
              <a:t>manner of articulation  </a:t>
            </a:r>
            <a:r>
              <a:rPr lang="en-US" b="1" dirty="0" smtClean="0"/>
              <a:t>as plosive, fricative, nasal, liquid, and semivowel.  </a:t>
            </a:r>
          </a:p>
          <a:p>
            <a:endParaRPr lang="en-US" b="1" dirty="0" smtClean="0"/>
          </a:p>
          <a:p>
            <a:r>
              <a:rPr lang="en-US" b="1" dirty="0" smtClean="0">
                <a:solidFill>
                  <a:srgbClr val="FF0000"/>
                </a:solidFill>
              </a:rPr>
              <a:t>PLOSIVE consonants</a:t>
            </a:r>
            <a:r>
              <a:rPr lang="en-US" b="1" dirty="0" smtClean="0"/>
              <a:t> (p, b, t, etc.) are produced by blocking the flow of air (usually in the mouth) and releasing the pressure rather suddenly.  </a:t>
            </a:r>
          </a:p>
          <a:p>
            <a:endParaRPr lang="en-US" b="1" dirty="0" smtClean="0"/>
          </a:p>
          <a:p>
            <a:r>
              <a:rPr lang="en-US" b="1" dirty="0" smtClean="0">
                <a:solidFill>
                  <a:srgbClr val="7030A0"/>
                </a:solidFill>
              </a:rPr>
              <a:t>FRICATIVES </a:t>
            </a:r>
            <a:r>
              <a:rPr lang="en-US" b="1" dirty="0" smtClean="0"/>
              <a:t>(f, s, </a:t>
            </a:r>
            <a:r>
              <a:rPr lang="en-US" b="1" dirty="0" err="1" smtClean="0"/>
              <a:t>sh</a:t>
            </a:r>
            <a:r>
              <a:rPr lang="en-US" b="1" dirty="0" smtClean="0"/>
              <a:t>, etc.)  are made by constricting the flow to produce turbulence.  </a:t>
            </a:r>
          </a:p>
          <a:p>
            <a:endParaRPr lang="en-US" b="1" dirty="0" smtClean="0"/>
          </a:p>
          <a:p>
            <a:r>
              <a:rPr lang="en-US" b="1" dirty="0" smtClean="0">
                <a:solidFill>
                  <a:srgbClr val="00B050"/>
                </a:solidFill>
              </a:rPr>
              <a:t>NASALS </a:t>
            </a:r>
            <a:r>
              <a:rPr lang="en-US" b="1" dirty="0" smtClean="0"/>
              <a:t>(m, n, </a:t>
            </a:r>
            <a:r>
              <a:rPr lang="en-US" b="1" dirty="0" err="1" smtClean="0"/>
              <a:t>ng</a:t>
            </a:r>
            <a:r>
              <a:rPr lang="en-US" b="1" dirty="0" smtClean="0"/>
              <a:t>) are made by lowering the soft palate to connect the nasal cavity to the pharynx and blocking the mouth cavity somewhere.   </a:t>
            </a:r>
          </a:p>
          <a:p>
            <a:endParaRPr lang="en-US" b="1" dirty="0" smtClean="0">
              <a:solidFill>
                <a:srgbClr val="002060"/>
              </a:solidFill>
            </a:endParaRPr>
          </a:p>
          <a:p>
            <a:r>
              <a:rPr lang="en-US" b="1" dirty="0" smtClean="0">
                <a:solidFill>
                  <a:srgbClr val="002060"/>
                </a:solidFill>
              </a:rPr>
              <a:t>SEMIVOWELS </a:t>
            </a:r>
            <a:r>
              <a:rPr lang="en-US" b="1" dirty="0" smtClean="0"/>
              <a:t>(w, y)  are produced by keeping the vocal tract briefly in a vowel position and then changing it rapidly to the vowel sound that follows.   </a:t>
            </a:r>
          </a:p>
          <a:p>
            <a:endParaRPr lang="en-US" b="1" dirty="0" smtClean="0"/>
          </a:p>
          <a:p>
            <a:r>
              <a:rPr lang="en-US" b="1" dirty="0" smtClean="0"/>
              <a:t>To sound the </a:t>
            </a:r>
            <a:r>
              <a:rPr lang="en-US" b="1" dirty="0" smtClean="0">
                <a:solidFill>
                  <a:srgbClr val="C00000"/>
                </a:solidFill>
              </a:rPr>
              <a:t>LIQUIDS, </a:t>
            </a:r>
            <a:r>
              <a:rPr lang="en-US" b="1" dirty="0" smtClean="0"/>
              <a:t>(</a:t>
            </a:r>
            <a:r>
              <a:rPr lang="en-US" b="1" dirty="0" err="1" smtClean="0"/>
              <a:t>r,l</a:t>
            </a:r>
            <a:r>
              <a:rPr lang="en-US" b="1" dirty="0" smtClean="0"/>
              <a:t>), the tip of </a:t>
            </a:r>
            <a:r>
              <a:rPr lang="en-US" b="1" smtClean="0"/>
              <a:t>the tongue </a:t>
            </a:r>
            <a:r>
              <a:rPr lang="en-US" b="1" dirty="0" smtClean="0"/>
              <a:t>is raised and the oral cavity is somewhat restricted.  </a:t>
            </a:r>
            <a:endParaRPr lang="en-US" b="1" dirty="0"/>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5.2 Table.jpg"/>
          <p:cNvPicPr>
            <a:picLocks noChangeAspect="1"/>
          </p:cNvPicPr>
          <p:nvPr/>
        </p:nvPicPr>
        <p:blipFill>
          <a:blip r:embed="rId2" cstate="print"/>
          <a:stretch>
            <a:fillRect/>
          </a:stretch>
        </p:blipFill>
        <p:spPr>
          <a:xfrm>
            <a:off x="-106698" y="1143000"/>
            <a:ext cx="9374409" cy="3879850"/>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solidFill>
                  <a:srgbClr val="00B050"/>
                </a:solidFill>
              </a:rPr>
              <a:t>SPEECH RECOGNITION</a:t>
            </a:r>
            <a:endParaRPr lang="en-US" sz="2800" b="1" dirty="0">
              <a:solidFill>
                <a:srgbClr val="00B050"/>
              </a:solidFill>
            </a:endParaRPr>
          </a:p>
        </p:txBody>
      </p:sp>
      <p:sp>
        <p:nvSpPr>
          <p:cNvPr id="3" name="Content Placeholder 2"/>
          <p:cNvSpPr>
            <a:spLocks noGrp="1"/>
          </p:cNvSpPr>
          <p:nvPr>
            <p:ph idx="1"/>
          </p:nvPr>
        </p:nvSpPr>
        <p:spPr>
          <a:xfrm>
            <a:off x="304800" y="1371600"/>
            <a:ext cx="8229600" cy="4754563"/>
          </a:xfrm>
        </p:spPr>
        <p:txBody>
          <a:bodyPr>
            <a:normAutofit/>
          </a:bodyPr>
          <a:lstStyle/>
          <a:p>
            <a:pPr>
              <a:buNone/>
            </a:pPr>
            <a:r>
              <a:rPr lang="en-US" sz="1800" b="1" dirty="0" smtClean="0">
                <a:latin typeface="Arial" pitchFamily="34" charset="0"/>
                <a:cs typeface="Arial" pitchFamily="34" charset="0"/>
              </a:rPr>
              <a:t>Our ability to recognize the sounds of language is truly phenomenal.  We can recognize more than 30 phonemes per second.  </a:t>
            </a:r>
          </a:p>
          <a:p>
            <a:pPr>
              <a:buNone/>
            </a:pPr>
            <a:endParaRPr lang="en-US" sz="1800" b="1" dirty="0" smtClean="0">
              <a:latin typeface="Arial" pitchFamily="34" charset="0"/>
              <a:cs typeface="Arial" pitchFamily="34" charset="0"/>
            </a:endParaRPr>
          </a:p>
          <a:p>
            <a:pPr>
              <a:buNone/>
            </a:pPr>
            <a:r>
              <a:rPr lang="en-US" sz="1800" b="1" dirty="0" smtClean="0">
                <a:latin typeface="Arial" pitchFamily="34" charset="0"/>
                <a:cs typeface="Arial" pitchFamily="34" charset="0"/>
              </a:rPr>
              <a:t>Speech can be understood at rates as high as 400 words per minute.  </a:t>
            </a:r>
          </a:p>
          <a:p>
            <a:pPr>
              <a:buNone/>
            </a:pPr>
            <a:endParaRPr lang="en-US" sz="1800" b="1" dirty="0">
              <a:latin typeface="Arial" pitchFamily="34" charset="0"/>
              <a:cs typeface="Arial" pitchFamily="34" charset="0"/>
            </a:endParaRPr>
          </a:p>
        </p:txBody>
      </p:sp>
      <p:pic>
        <p:nvPicPr>
          <p:cNvPr id="28674" name="Picture 2" descr="http://cache3.asset-cache.net/xc/50392026.jpg?v=1&amp;c=IWSAsset&amp;k=2&amp;d=4996399091E831864712F94B93746C610B6AE4F903F69820"/>
          <p:cNvPicPr>
            <a:picLocks noChangeAspect="1" noChangeArrowheads="1"/>
          </p:cNvPicPr>
          <p:nvPr/>
        </p:nvPicPr>
        <p:blipFill>
          <a:blip r:embed="rId2" cstate="print"/>
          <a:srcRect/>
          <a:stretch>
            <a:fillRect/>
          </a:stretch>
        </p:blipFill>
        <p:spPr bwMode="auto">
          <a:xfrm>
            <a:off x="4354782" y="2743200"/>
            <a:ext cx="4789218" cy="3886200"/>
          </a:xfrm>
          <a:prstGeom prst="rect">
            <a:avLst/>
          </a:prstGeom>
          <a:noFill/>
        </p:spPr>
      </p:pic>
      <p:pic>
        <p:nvPicPr>
          <p:cNvPr id="28676" name="Picture 4" descr="http://t3.gstatic.com/images?q=tbn:UTsnC2aFxvHXRM%3Ahttp://chhs.sdsu.edu/images/sueimages/48-Attendees%2520listening%2520to%2520speech_jpg.jpg">
            <a:hlinkClick r:id="rId3"/>
          </p:cNvPr>
          <p:cNvPicPr>
            <a:picLocks noChangeAspect="1" noChangeArrowheads="1"/>
          </p:cNvPicPr>
          <p:nvPr/>
        </p:nvPicPr>
        <p:blipFill>
          <a:blip r:embed="rId4" cstate="print"/>
          <a:srcRect/>
          <a:stretch>
            <a:fillRect/>
          </a:stretch>
        </p:blipFill>
        <p:spPr bwMode="auto">
          <a:xfrm>
            <a:off x="533400" y="3886200"/>
            <a:ext cx="3343275" cy="2228853"/>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smtClean="0">
                <a:solidFill>
                  <a:srgbClr val="0070C0"/>
                </a:solidFill>
                <a:latin typeface="Arial" pitchFamily="34" charset="0"/>
                <a:cs typeface="Arial" pitchFamily="34" charset="0"/>
              </a:rPr>
              <a:t>ANALYSIS OF SPEECH</a:t>
            </a:r>
            <a:endParaRPr lang="en-US" sz="2400" b="1" dirty="0">
              <a:solidFill>
                <a:srgbClr val="0070C0"/>
              </a:solidFill>
              <a:latin typeface="Arial" pitchFamily="34" charset="0"/>
              <a:cs typeface="Arial" pitchFamily="34" charset="0"/>
            </a:endParaRPr>
          </a:p>
        </p:txBody>
      </p:sp>
      <p:pic>
        <p:nvPicPr>
          <p:cNvPr id="4" name="Content Placeholder 3" descr="Fig_16.1.jpg"/>
          <p:cNvPicPr>
            <a:picLocks noGrp="1" noChangeAspect="1"/>
          </p:cNvPicPr>
          <p:nvPr>
            <p:ph idx="1"/>
          </p:nvPr>
        </p:nvPicPr>
        <p:blipFill>
          <a:blip r:embed="rId2" cstate="print"/>
          <a:stretch>
            <a:fillRect/>
          </a:stretch>
        </p:blipFill>
        <p:spPr>
          <a:xfrm>
            <a:off x="3124200" y="1676400"/>
            <a:ext cx="2706624" cy="2633472"/>
          </a:xfrm>
        </p:spPr>
      </p:pic>
      <p:sp>
        <p:nvSpPr>
          <p:cNvPr id="5" name="TextBox 4"/>
          <p:cNvSpPr txBox="1"/>
          <p:nvPr/>
        </p:nvSpPr>
        <p:spPr>
          <a:xfrm>
            <a:off x="685800" y="4724400"/>
            <a:ext cx="8153400" cy="646331"/>
          </a:xfrm>
          <a:prstGeom prst="rect">
            <a:avLst/>
          </a:prstGeom>
          <a:noFill/>
        </p:spPr>
        <p:txBody>
          <a:bodyPr wrap="square" rtlCol="0">
            <a:spAutoFit/>
          </a:bodyPr>
          <a:lstStyle/>
          <a:p>
            <a:r>
              <a:rPr lang="en-US" b="1" dirty="0" smtClean="0">
                <a:latin typeface="Arial" pitchFamily="34" charset="0"/>
                <a:cs typeface="Arial" pitchFamily="34" charset="0"/>
              </a:rPr>
              <a:t>THREE-DIMENSIONAL DISPLAY OF </a:t>
            </a:r>
          </a:p>
          <a:p>
            <a:r>
              <a:rPr lang="en-US" b="1" dirty="0" smtClean="0">
                <a:latin typeface="Arial" pitchFamily="34" charset="0"/>
                <a:cs typeface="Arial" pitchFamily="34" charset="0"/>
              </a:rPr>
              <a:t>SOUND LEVEL VERSUS FREQUENCY AND TIME</a:t>
            </a:r>
            <a:endParaRPr lang="en-US"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05000"/>
            <a:ext cx="3429000" cy="1143000"/>
          </a:xfrm>
        </p:spPr>
        <p:txBody>
          <a:bodyPr>
            <a:noAutofit/>
          </a:bodyPr>
          <a:lstStyle/>
          <a:p>
            <a:r>
              <a:rPr lang="en-US" sz="3200" b="1" dirty="0" smtClean="0">
                <a:solidFill>
                  <a:srgbClr val="C00000"/>
                </a:solidFill>
              </a:rPr>
              <a:t>VOCAL TRACT WITH SOFT PALATE LOWERED FOR BREATHING</a:t>
            </a:r>
            <a:endParaRPr lang="en-US" sz="3200" dirty="0">
              <a:solidFill>
                <a:srgbClr val="C00000"/>
              </a:solidFill>
            </a:endParaRPr>
          </a:p>
        </p:txBody>
      </p:sp>
      <p:pic>
        <p:nvPicPr>
          <p:cNvPr id="3" name="Picture 2"/>
          <p:cNvPicPr>
            <a:picLocks noChangeAspect="1" noChangeArrowheads="1"/>
          </p:cNvPicPr>
          <p:nvPr/>
        </p:nvPicPr>
        <p:blipFill>
          <a:blip r:embed="rId2" cstate="print"/>
          <a:srcRect/>
          <a:stretch>
            <a:fillRect/>
          </a:stretch>
        </p:blipFill>
        <p:spPr bwMode="auto">
          <a:xfrm>
            <a:off x="3457575" y="533400"/>
            <a:ext cx="5457825" cy="6629400"/>
          </a:xfrm>
          <a:prstGeom prst="rect">
            <a:avLst/>
          </a:prstGeom>
          <a:noFill/>
          <a:ln w="9525">
            <a:noFill/>
            <a:miter lim="800000"/>
            <a:headEnd/>
            <a:tailEnd/>
          </a:ln>
          <a:effectLst/>
        </p:spPr>
      </p:pic>
      <p:sp>
        <p:nvSpPr>
          <p:cNvPr id="4" name="TextBox 3"/>
          <p:cNvSpPr txBox="1"/>
          <p:nvPr/>
        </p:nvSpPr>
        <p:spPr>
          <a:xfrm>
            <a:off x="8001000" y="5410200"/>
            <a:ext cx="304800" cy="369332"/>
          </a:xfrm>
          <a:prstGeom prst="rect">
            <a:avLst/>
          </a:prstGeom>
          <a:noFill/>
        </p:spPr>
        <p:txBody>
          <a:bodyPr wrap="square" rtlCol="0">
            <a:spAutoFit/>
          </a:bodyPr>
          <a:lstStyle/>
          <a:p>
            <a:endParaRPr lang="en-US" dirty="0"/>
          </a:p>
        </p:txBody>
      </p:sp>
      <p:sp>
        <p:nvSpPr>
          <p:cNvPr id="5" name="TextBox 4"/>
          <p:cNvSpPr txBox="1"/>
          <p:nvPr/>
        </p:nvSpPr>
        <p:spPr>
          <a:xfrm>
            <a:off x="7772400" y="5181600"/>
            <a:ext cx="914400" cy="553998"/>
          </a:xfrm>
          <a:prstGeom prst="rect">
            <a:avLst/>
          </a:prstGeom>
          <a:noFill/>
        </p:spPr>
        <p:txBody>
          <a:bodyPr wrap="square" rtlCol="0">
            <a:spAutoFit/>
          </a:bodyPr>
          <a:lstStyle/>
          <a:p>
            <a:r>
              <a:rPr lang="en-US" sz="1200" dirty="0" smtClean="0"/>
              <a:t>Vocal folds (glottis</a:t>
            </a:r>
            <a:r>
              <a:rPr lang="en-US" dirty="0" smtClean="0"/>
              <a:t>)</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solidFill>
                  <a:srgbClr val="C00000"/>
                </a:solidFill>
                <a:latin typeface="Arial" pitchFamily="34" charset="0"/>
                <a:cs typeface="Arial" pitchFamily="34" charset="0"/>
              </a:rPr>
              <a:t>SPEECH SPECTROGRAPH</a:t>
            </a:r>
            <a:endParaRPr lang="en-US" sz="2800" b="1" dirty="0">
              <a:solidFill>
                <a:srgbClr val="C00000"/>
              </a:solidFill>
              <a:latin typeface="Arial" pitchFamily="34" charset="0"/>
              <a:cs typeface="Arial" pitchFamily="34" charset="0"/>
            </a:endParaRPr>
          </a:p>
        </p:txBody>
      </p:sp>
      <p:pic>
        <p:nvPicPr>
          <p:cNvPr id="3" name="Picture 2" descr="Fig._16.2.jpg"/>
          <p:cNvPicPr>
            <a:picLocks noChangeAspect="1"/>
          </p:cNvPicPr>
          <p:nvPr/>
        </p:nvPicPr>
        <p:blipFill>
          <a:blip r:embed="rId2" cstate="print"/>
          <a:stretch>
            <a:fillRect/>
          </a:stretch>
        </p:blipFill>
        <p:spPr>
          <a:xfrm>
            <a:off x="974725" y="1308100"/>
            <a:ext cx="7194550" cy="4241800"/>
          </a:xfrm>
          <a:prstGeom prst="rect">
            <a:avLst/>
          </a:prstGeom>
        </p:spPr>
      </p:pic>
      <p:sp>
        <p:nvSpPr>
          <p:cNvPr id="4" name="TextBox 3"/>
          <p:cNvSpPr txBox="1"/>
          <p:nvPr/>
        </p:nvSpPr>
        <p:spPr>
          <a:xfrm>
            <a:off x="533400" y="5638800"/>
            <a:ext cx="3429000" cy="646331"/>
          </a:xfrm>
          <a:prstGeom prst="rect">
            <a:avLst/>
          </a:prstGeom>
          <a:noFill/>
        </p:spPr>
        <p:txBody>
          <a:bodyPr wrap="square" rtlCol="0">
            <a:spAutoFit/>
          </a:bodyPr>
          <a:lstStyle/>
          <a:p>
            <a:r>
              <a:rPr lang="en-US" b="1" dirty="0" smtClean="0">
                <a:latin typeface="Arial" pitchFamily="34" charset="0"/>
                <a:cs typeface="Arial" pitchFamily="34" charset="0"/>
              </a:rPr>
              <a:t>AS DEVELOPED AT BELL LABORATORIES (1945)</a:t>
            </a:r>
            <a:endParaRPr lang="en-US" b="1" dirty="0">
              <a:latin typeface="Arial" pitchFamily="34" charset="0"/>
              <a:cs typeface="Arial" pitchFamily="34" charset="0"/>
            </a:endParaRPr>
          </a:p>
        </p:txBody>
      </p:sp>
      <p:sp>
        <p:nvSpPr>
          <p:cNvPr id="5" name="TextBox 4"/>
          <p:cNvSpPr txBox="1"/>
          <p:nvPr/>
        </p:nvSpPr>
        <p:spPr>
          <a:xfrm flipH="1">
            <a:off x="5257800" y="5791200"/>
            <a:ext cx="3581400" cy="369332"/>
          </a:xfrm>
          <a:prstGeom prst="rect">
            <a:avLst/>
          </a:prstGeom>
          <a:noFill/>
        </p:spPr>
        <p:txBody>
          <a:bodyPr wrap="square" rtlCol="0">
            <a:spAutoFit/>
          </a:bodyPr>
          <a:lstStyle/>
          <a:p>
            <a:r>
              <a:rPr lang="en-US" b="1" dirty="0" smtClean="0">
                <a:latin typeface="Arial" pitchFamily="34" charset="0"/>
                <a:cs typeface="Arial" pitchFamily="34" charset="0"/>
              </a:rPr>
              <a:t>DIGITAL VERSION</a:t>
            </a:r>
            <a:endParaRPr lang="en-US"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smtClean="0">
                <a:solidFill>
                  <a:srgbClr val="00B050"/>
                </a:solidFill>
                <a:latin typeface="Arial" pitchFamily="34" charset="0"/>
                <a:cs typeface="Arial" pitchFamily="34" charset="0"/>
              </a:rPr>
              <a:t>SPEECH SPECTROGRAM</a:t>
            </a:r>
            <a:endParaRPr lang="en-US" sz="2400" b="1" dirty="0">
              <a:solidFill>
                <a:srgbClr val="00B050"/>
              </a:solidFill>
              <a:latin typeface="Arial" pitchFamily="34" charset="0"/>
              <a:cs typeface="Arial" pitchFamily="34" charset="0"/>
            </a:endParaRPr>
          </a:p>
        </p:txBody>
      </p:sp>
      <p:pic>
        <p:nvPicPr>
          <p:cNvPr id="3" name="Picture 2" descr="Fig_16.3.jpg"/>
          <p:cNvPicPr>
            <a:picLocks noChangeAspect="1"/>
          </p:cNvPicPr>
          <p:nvPr/>
        </p:nvPicPr>
        <p:blipFill>
          <a:blip r:embed="rId2" cstate="print"/>
          <a:stretch>
            <a:fillRect/>
          </a:stretch>
        </p:blipFill>
        <p:spPr>
          <a:xfrm>
            <a:off x="0" y="1600200"/>
            <a:ext cx="8991600" cy="5257800"/>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smtClean="0">
                <a:solidFill>
                  <a:srgbClr val="C00000"/>
                </a:solidFill>
                <a:latin typeface="Arial" pitchFamily="34" charset="0"/>
                <a:cs typeface="Arial" pitchFamily="34" charset="0"/>
              </a:rPr>
              <a:t>SPEECH SPECTROGRAM OF A SENTENCE: </a:t>
            </a:r>
            <a:r>
              <a:rPr lang="en-US" sz="2400" b="1" dirty="0" smtClean="0">
                <a:latin typeface="Arial" pitchFamily="34" charset="0"/>
                <a:cs typeface="Arial" pitchFamily="34" charset="0"/>
              </a:rPr>
              <a:t/>
            </a:r>
            <a:br>
              <a:rPr lang="en-US" sz="2400" b="1" dirty="0" smtClean="0">
                <a:latin typeface="Arial" pitchFamily="34" charset="0"/>
                <a:cs typeface="Arial" pitchFamily="34" charset="0"/>
              </a:rPr>
            </a:br>
            <a:r>
              <a:rPr lang="en-US" sz="2400" b="1" dirty="0" smtClean="0">
                <a:solidFill>
                  <a:srgbClr val="00B050"/>
                </a:solidFill>
                <a:latin typeface="Arial" pitchFamily="34" charset="0"/>
                <a:cs typeface="Arial" pitchFamily="34" charset="0"/>
              </a:rPr>
              <a:t>This is a speech spectrogram</a:t>
            </a:r>
            <a:endParaRPr lang="en-US" sz="2400" b="1" dirty="0">
              <a:solidFill>
                <a:srgbClr val="00B050"/>
              </a:solidFill>
              <a:latin typeface="Arial" pitchFamily="34" charset="0"/>
              <a:cs typeface="Arial" pitchFamily="34" charset="0"/>
            </a:endParaRPr>
          </a:p>
        </p:txBody>
      </p:sp>
      <p:pic>
        <p:nvPicPr>
          <p:cNvPr id="3" name="Picture 2" descr="Fig._16.4.jpg"/>
          <p:cNvPicPr>
            <a:picLocks noChangeAspect="1"/>
          </p:cNvPicPr>
          <p:nvPr/>
        </p:nvPicPr>
        <p:blipFill>
          <a:blip r:embed="rId2" cstate="print"/>
          <a:stretch>
            <a:fillRect/>
          </a:stretch>
        </p:blipFill>
        <p:spPr>
          <a:xfrm>
            <a:off x="0" y="1447800"/>
            <a:ext cx="8915400" cy="4572000"/>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solidFill>
                  <a:srgbClr val="7030A0"/>
                </a:solidFill>
                <a:latin typeface="Arial" pitchFamily="34" charset="0"/>
                <a:cs typeface="Arial" pitchFamily="34" charset="0"/>
              </a:rPr>
              <a:t>SPEECH SPECTROGRAM WITH COLOR</a:t>
            </a:r>
            <a:endParaRPr lang="en-US" sz="2800" b="1" dirty="0">
              <a:solidFill>
                <a:srgbClr val="7030A0"/>
              </a:solidFill>
              <a:latin typeface="Arial" pitchFamily="34" charset="0"/>
              <a:cs typeface="Arial" pitchFamily="34" charset="0"/>
            </a:endParaRPr>
          </a:p>
        </p:txBody>
      </p:sp>
      <p:pic>
        <p:nvPicPr>
          <p:cNvPr id="4" name="Picture 3" descr="SPEECH SPECTROGRAM.png"/>
          <p:cNvPicPr>
            <a:picLocks noChangeAspect="1"/>
          </p:cNvPicPr>
          <p:nvPr/>
        </p:nvPicPr>
        <p:blipFill>
          <a:blip r:embed="rId2" cstate="print"/>
          <a:stretch>
            <a:fillRect/>
          </a:stretch>
        </p:blipFill>
        <p:spPr>
          <a:xfrm>
            <a:off x="2971800" y="1676399"/>
            <a:ext cx="5985065" cy="4706099"/>
          </a:xfrm>
          <a:prstGeom prst="rect">
            <a:avLst/>
          </a:prstGeom>
        </p:spPr>
      </p:pic>
      <p:sp>
        <p:nvSpPr>
          <p:cNvPr id="5" name="TextBox 4"/>
          <p:cNvSpPr txBox="1"/>
          <p:nvPr/>
        </p:nvSpPr>
        <p:spPr>
          <a:xfrm>
            <a:off x="228600" y="1981200"/>
            <a:ext cx="3124200" cy="707886"/>
          </a:xfrm>
          <a:prstGeom prst="rect">
            <a:avLst/>
          </a:prstGeom>
          <a:noFill/>
        </p:spPr>
        <p:txBody>
          <a:bodyPr wrap="square" rtlCol="0">
            <a:spAutoFit/>
          </a:bodyPr>
          <a:lstStyle/>
          <a:p>
            <a:r>
              <a:rPr lang="en-US" sz="2000" b="1" dirty="0" smtClean="0"/>
              <a:t>Adding color adds additional information</a:t>
            </a:r>
            <a:endParaRPr lang="en-US" sz="2000" b="1"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normAutofit/>
          </a:bodyPr>
          <a:lstStyle/>
          <a:p>
            <a:r>
              <a:rPr lang="en-US" sz="2800" b="1" dirty="0" smtClean="0">
                <a:solidFill>
                  <a:srgbClr val="FF0000"/>
                </a:solidFill>
              </a:rPr>
              <a:t>PATTERN PLAYBACK MACHINE</a:t>
            </a:r>
            <a:endParaRPr lang="en-US" sz="2800" b="1" dirty="0">
              <a:solidFill>
                <a:srgbClr val="FF0000"/>
              </a:solidFill>
            </a:endParaRPr>
          </a:p>
        </p:txBody>
      </p:sp>
      <p:sp>
        <p:nvSpPr>
          <p:cNvPr id="4" name="TextBox 3"/>
          <p:cNvSpPr txBox="1"/>
          <p:nvPr/>
        </p:nvSpPr>
        <p:spPr>
          <a:xfrm>
            <a:off x="990600" y="6172200"/>
            <a:ext cx="8610600" cy="369332"/>
          </a:xfrm>
          <a:prstGeom prst="rect">
            <a:avLst/>
          </a:prstGeom>
          <a:noFill/>
        </p:spPr>
        <p:txBody>
          <a:bodyPr wrap="square" rtlCol="0">
            <a:spAutoFit/>
          </a:bodyPr>
          <a:lstStyle/>
          <a:p>
            <a:r>
              <a:rPr lang="en-US" b="1" dirty="0" smtClean="0">
                <a:latin typeface="Arial" pitchFamily="34" charset="0"/>
                <a:cs typeface="Arial" pitchFamily="34" charset="0"/>
              </a:rPr>
              <a:t>STIMULUS PATTERN FOR PRODUCING /t/, /k/, AND  /p/ SOUNDS </a:t>
            </a:r>
            <a:endParaRPr lang="en-US" b="1" dirty="0">
              <a:latin typeface="Arial" pitchFamily="34" charset="0"/>
              <a:cs typeface="Arial" pitchFamily="34" charset="0"/>
            </a:endParaRPr>
          </a:p>
        </p:txBody>
      </p:sp>
      <p:sp>
        <p:nvSpPr>
          <p:cNvPr id="5" name="TextBox 4"/>
          <p:cNvSpPr txBox="1"/>
          <p:nvPr/>
        </p:nvSpPr>
        <p:spPr>
          <a:xfrm>
            <a:off x="457200" y="1066800"/>
            <a:ext cx="8305800" cy="3139321"/>
          </a:xfrm>
          <a:prstGeom prst="rect">
            <a:avLst/>
          </a:prstGeom>
          <a:noFill/>
        </p:spPr>
        <p:txBody>
          <a:bodyPr wrap="square" rtlCol="0">
            <a:spAutoFit/>
          </a:bodyPr>
          <a:lstStyle/>
          <a:p>
            <a:r>
              <a:rPr lang="en-US" sz="2400" b="1" dirty="0" smtClean="0"/>
              <a:t>Consonant sounds change very rapidly, are difficult to analyze. </a:t>
            </a:r>
          </a:p>
          <a:p>
            <a:r>
              <a:rPr lang="en-US" sz="2400" b="1" dirty="0" smtClean="0"/>
              <a:t>The sound cues, by which they are recognized, often occur in the first few milliseconds.   </a:t>
            </a:r>
          </a:p>
          <a:p>
            <a:endParaRPr lang="en-US" b="1" dirty="0" smtClean="0"/>
          </a:p>
          <a:p>
            <a:r>
              <a:rPr lang="en-US" b="1" dirty="0" smtClean="0"/>
              <a:t>Much early knowledge about the recognition of consonants resulted from the pattern playback machine, developed  at the Haskins </a:t>
            </a:r>
            <a:r>
              <a:rPr lang="en-US" b="1" dirty="0" err="1" smtClean="0"/>
              <a:t>Laboratry</a:t>
            </a:r>
            <a:r>
              <a:rPr lang="en-US" b="1" dirty="0" smtClean="0"/>
              <a:t>, which works like a speech spectrograph in reverse</a:t>
            </a:r>
          </a:p>
          <a:p>
            <a:r>
              <a:rPr lang="en-US" b="1" dirty="0" smtClean="0"/>
              <a:t>Patterns  may be printed on plastic belts in order to study the effects of varying the features of speech one by one.  </a:t>
            </a:r>
          </a:p>
          <a:p>
            <a:r>
              <a:rPr lang="en-US" b="1" dirty="0" smtClean="0"/>
              <a:t>A dot produces a “pop” like a plosive consonant.  </a:t>
            </a:r>
            <a:endParaRPr lang="en-US" b="1" dirty="0"/>
          </a:p>
        </p:txBody>
      </p:sp>
      <p:pic>
        <p:nvPicPr>
          <p:cNvPr id="6" name="Picture 5" descr="Fig._16.5.jpg"/>
          <p:cNvPicPr>
            <a:picLocks noChangeAspect="1"/>
          </p:cNvPicPr>
          <p:nvPr/>
        </p:nvPicPr>
        <p:blipFill>
          <a:blip r:embed="rId2" cstate="print"/>
          <a:stretch>
            <a:fillRect/>
          </a:stretch>
        </p:blipFill>
        <p:spPr>
          <a:xfrm>
            <a:off x="1371600" y="4267200"/>
            <a:ext cx="7010400" cy="1955800"/>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solidFill>
                  <a:srgbClr val="00B0F0"/>
                </a:solidFill>
              </a:rPr>
              <a:t>TRANSITIONS MAY OCCUR IN EITHER THE FIRST OR SECOND FORMANT</a:t>
            </a:r>
            <a:endParaRPr lang="en-US" sz="2800" b="1" dirty="0">
              <a:solidFill>
                <a:srgbClr val="00B0F0"/>
              </a:solidFill>
            </a:endParaRPr>
          </a:p>
        </p:txBody>
      </p:sp>
      <p:pic>
        <p:nvPicPr>
          <p:cNvPr id="3" name="Picture 2" descr="Fig._16.6.jpg"/>
          <p:cNvPicPr>
            <a:picLocks noChangeAspect="1"/>
          </p:cNvPicPr>
          <p:nvPr/>
        </p:nvPicPr>
        <p:blipFill>
          <a:blip r:embed="rId2" cstate="print"/>
          <a:stretch>
            <a:fillRect/>
          </a:stretch>
        </p:blipFill>
        <p:spPr>
          <a:xfrm>
            <a:off x="2819400" y="1676400"/>
            <a:ext cx="3657600" cy="3276600"/>
          </a:xfrm>
          <a:prstGeom prst="rect">
            <a:avLst/>
          </a:prstGeom>
        </p:spPr>
      </p:pic>
      <p:sp>
        <p:nvSpPr>
          <p:cNvPr id="4" name="TextBox 3"/>
          <p:cNvSpPr txBox="1"/>
          <p:nvPr/>
        </p:nvSpPr>
        <p:spPr>
          <a:xfrm>
            <a:off x="381000" y="5181600"/>
            <a:ext cx="8458200" cy="646331"/>
          </a:xfrm>
          <a:prstGeom prst="rect">
            <a:avLst/>
          </a:prstGeom>
          <a:noFill/>
        </p:spPr>
        <p:txBody>
          <a:bodyPr wrap="square" rtlCol="0">
            <a:spAutoFit/>
          </a:bodyPr>
          <a:lstStyle/>
          <a:p>
            <a:r>
              <a:rPr lang="en-US" b="1" dirty="0" smtClean="0">
                <a:latin typeface="Arial" pitchFamily="34" charset="0"/>
                <a:cs typeface="Arial" pitchFamily="34" charset="0"/>
              </a:rPr>
              <a:t>A</a:t>
            </a:r>
            <a:r>
              <a:rPr lang="en-US" dirty="0" smtClean="0">
                <a:latin typeface="Arial" pitchFamily="34" charset="0"/>
                <a:cs typeface="Arial" pitchFamily="34" charset="0"/>
              </a:rPr>
              <a:t> </a:t>
            </a:r>
            <a:r>
              <a:rPr lang="en-US" b="1" dirty="0" smtClean="0">
                <a:latin typeface="Arial" pitchFamily="34" charset="0"/>
                <a:cs typeface="Arial" pitchFamily="34" charset="0"/>
              </a:rPr>
              <a:t>FORMANT TRANSITION WHICH MAY PRODUCE /t/, /p/, OR /k/ DEPENDING ON THE VOWEL WHICH FOLLOWS</a:t>
            </a:r>
            <a:endParaRPr lang="en-US"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solidFill>
                  <a:srgbClr val="7030A0"/>
                </a:solidFill>
              </a:rPr>
              <a:t>TRANSITIONS THAT APPEAR TO ORIGINATE FROM 1800 Hz</a:t>
            </a:r>
            <a:endParaRPr lang="en-US" sz="2800" b="1" dirty="0">
              <a:solidFill>
                <a:srgbClr val="7030A0"/>
              </a:solidFill>
            </a:endParaRPr>
          </a:p>
        </p:txBody>
      </p:sp>
      <p:pic>
        <p:nvPicPr>
          <p:cNvPr id="3" name="Picture 2" descr="Fig._16.7.jpg"/>
          <p:cNvPicPr>
            <a:picLocks noChangeAspect="1"/>
          </p:cNvPicPr>
          <p:nvPr/>
        </p:nvPicPr>
        <p:blipFill>
          <a:blip r:embed="rId2" cstate="print"/>
          <a:stretch>
            <a:fillRect/>
          </a:stretch>
        </p:blipFill>
        <p:spPr>
          <a:xfrm>
            <a:off x="3733800" y="1447800"/>
            <a:ext cx="5118100" cy="5410200"/>
          </a:xfrm>
          <a:prstGeom prst="rect">
            <a:avLst/>
          </a:prstGeom>
        </p:spPr>
      </p:pic>
      <p:sp>
        <p:nvSpPr>
          <p:cNvPr id="4" name="TextBox 3"/>
          <p:cNvSpPr txBox="1"/>
          <p:nvPr/>
        </p:nvSpPr>
        <p:spPr>
          <a:xfrm>
            <a:off x="152400" y="3962400"/>
            <a:ext cx="3657600" cy="1477328"/>
          </a:xfrm>
          <a:prstGeom prst="rect">
            <a:avLst/>
          </a:prstGeom>
          <a:noFill/>
        </p:spPr>
        <p:txBody>
          <a:bodyPr wrap="square" rtlCol="0">
            <a:spAutoFit/>
          </a:bodyPr>
          <a:lstStyle/>
          <a:p>
            <a:r>
              <a:rPr lang="en-US" b="1" dirty="0" smtClean="0">
                <a:latin typeface="Arial" pitchFamily="34" charset="0"/>
                <a:cs typeface="Arial" pitchFamily="34" charset="0"/>
              </a:rPr>
              <a:t>SECOND-FORMANT TRANSITIONS PERCEIVED AS THE SAME PLOSIVE CONSONANT /t/  (after </a:t>
            </a:r>
            <a:r>
              <a:rPr lang="en-US" b="1" dirty="0" err="1" smtClean="0">
                <a:latin typeface="Arial" pitchFamily="34" charset="0"/>
                <a:cs typeface="Arial" pitchFamily="34" charset="0"/>
              </a:rPr>
              <a:t>Delattre</a:t>
            </a:r>
            <a:r>
              <a:rPr lang="en-US" b="1" dirty="0" smtClean="0">
                <a:latin typeface="Arial" pitchFamily="34" charset="0"/>
                <a:cs typeface="Arial" pitchFamily="34" charset="0"/>
              </a:rPr>
              <a:t>, </a:t>
            </a:r>
            <a:r>
              <a:rPr lang="en-US" b="1" dirty="0" err="1" smtClean="0">
                <a:latin typeface="Arial" pitchFamily="34" charset="0"/>
                <a:cs typeface="Arial" pitchFamily="34" charset="0"/>
              </a:rPr>
              <a:t>Liberman</a:t>
            </a:r>
            <a:r>
              <a:rPr lang="en-US" b="1" dirty="0" smtClean="0">
                <a:latin typeface="Arial" pitchFamily="34" charset="0"/>
                <a:cs typeface="Arial" pitchFamily="34" charset="0"/>
              </a:rPr>
              <a:t>, and Cooper, 1955)</a:t>
            </a:r>
            <a:endParaRPr lang="en-US"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solidFill>
                  <a:srgbClr val="7030A0"/>
                </a:solidFill>
              </a:rPr>
              <a:t>PATTERNS FOR SYNTHESIS OF /b/, /d/, /g/</a:t>
            </a:r>
            <a:endParaRPr lang="en-US" sz="2800" b="1" dirty="0">
              <a:solidFill>
                <a:srgbClr val="7030A0"/>
              </a:solidFill>
            </a:endParaRPr>
          </a:p>
        </p:txBody>
      </p:sp>
      <p:pic>
        <p:nvPicPr>
          <p:cNvPr id="3" name="Picture 2" descr="Fig._16.8.jpg"/>
          <p:cNvPicPr>
            <a:picLocks noChangeAspect="1"/>
          </p:cNvPicPr>
          <p:nvPr/>
        </p:nvPicPr>
        <p:blipFill>
          <a:blip r:embed="rId2" cstate="print"/>
          <a:stretch>
            <a:fillRect/>
          </a:stretch>
        </p:blipFill>
        <p:spPr>
          <a:xfrm>
            <a:off x="1371600" y="1600200"/>
            <a:ext cx="5715000" cy="4337050"/>
          </a:xfrm>
          <a:prstGeom prst="rect">
            <a:avLst/>
          </a:prstGeom>
        </p:spPr>
      </p:pic>
      <p:sp>
        <p:nvSpPr>
          <p:cNvPr id="4" name="TextBox 3"/>
          <p:cNvSpPr txBox="1"/>
          <p:nvPr/>
        </p:nvSpPr>
        <p:spPr>
          <a:xfrm>
            <a:off x="228600" y="6172200"/>
            <a:ext cx="8610600" cy="646331"/>
          </a:xfrm>
          <a:prstGeom prst="rect">
            <a:avLst/>
          </a:prstGeom>
          <a:noFill/>
        </p:spPr>
        <p:txBody>
          <a:bodyPr wrap="square" rtlCol="0">
            <a:spAutoFit/>
          </a:bodyPr>
          <a:lstStyle/>
          <a:p>
            <a:r>
              <a:rPr lang="en-US" b="1" dirty="0" smtClean="0">
                <a:latin typeface="Arial" pitchFamily="34" charset="0"/>
                <a:cs typeface="Arial" pitchFamily="34" charset="0"/>
              </a:rPr>
              <a:t>PATTERNS FOR THE SYNTHESIS OF /b/, /d/, AND /g/ BEFORE VOWELS</a:t>
            </a:r>
          </a:p>
          <a:p>
            <a:r>
              <a:rPr lang="en-US" b="1" dirty="0" smtClean="0">
                <a:latin typeface="Arial" pitchFamily="34" charset="0"/>
                <a:cs typeface="Arial" pitchFamily="34" charset="0"/>
              </a:rPr>
              <a:t>(THE DASHED LINE SHOWS THE LOCUS FOR /d/)</a:t>
            </a:r>
            <a:endParaRPr lang="en-US"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rmAutofit/>
          </a:bodyPr>
          <a:lstStyle/>
          <a:p>
            <a:r>
              <a:rPr lang="en-US" sz="2800" b="1" dirty="0" smtClean="0">
                <a:solidFill>
                  <a:srgbClr val="C00000"/>
                </a:solidFill>
              </a:rPr>
              <a:t>PATTERNS FOR SYNTHESIZING /d/</a:t>
            </a:r>
            <a:endParaRPr lang="en-US" sz="2800" b="1" dirty="0">
              <a:solidFill>
                <a:srgbClr val="C00000"/>
              </a:solidFill>
            </a:endParaRPr>
          </a:p>
        </p:txBody>
      </p:sp>
      <p:pic>
        <p:nvPicPr>
          <p:cNvPr id="3" name="Picture 2" descr="Fig._16.9.jpg"/>
          <p:cNvPicPr>
            <a:picLocks noChangeAspect="1"/>
          </p:cNvPicPr>
          <p:nvPr/>
        </p:nvPicPr>
        <p:blipFill>
          <a:blip r:embed="rId2" cstate="print"/>
          <a:stretch>
            <a:fillRect/>
          </a:stretch>
        </p:blipFill>
        <p:spPr>
          <a:xfrm>
            <a:off x="745412" y="762000"/>
            <a:ext cx="6626463" cy="3810000"/>
          </a:xfrm>
          <a:prstGeom prst="rect">
            <a:avLst/>
          </a:prstGeom>
        </p:spPr>
      </p:pic>
      <p:sp>
        <p:nvSpPr>
          <p:cNvPr id="4" name="TextBox 3"/>
          <p:cNvSpPr txBox="1"/>
          <p:nvPr/>
        </p:nvSpPr>
        <p:spPr>
          <a:xfrm>
            <a:off x="0" y="4419600"/>
            <a:ext cx="4267200" cy="923330"/>
          </a:xfrm>
          <a:prstGeom prst="rect">
            <a:avLst/>
          </a:prstGeom>
          <a:noFill/>
        </p:spPr>
        <p:txBody>
          <a:bodyPr wrap="square" rtlCol="0">
            <a:spAutoFit/>
          </a:bodyPr>
          <a:lstStyle/>
          <a:p>
            <a:r>
              <a:rPr lang="en-US" b="1" dirty="0" smtClean="0">
                <a:latin typeface="Arial" pitchFamily="34" charset="0"/>
                <a:cs typeface="Arial" pitchFamily="34" charset="0"/>
              </a:rPr>
              <a:t>(a) SECOND FORMANT TRANSITIONS THAT START AT THE /d/-LOCUS</a:t>
            </a:r>
            <a:endParaRPr lang="en-US" b="1" dirty="0">
              <a:latin typeface="Arial" pitchFamily="34" charset="0"/>
              <a:cs typeface="Arial" pitchFamily="34" charset="0"/>
            </a:endParaRPr>
          </a:p>
        </p:txBody>
      </p:sp>
      <p:sp>
        <p:nvSpPr>
          <p:cNvPr id="5" name="TextBox 4"/>
          <p:cNvSpPr txBox="1"/>
          <p:nvPr/>
        </p:nvSpPr>
        <p:spPr>
          <a:xfrm>
            <a:off x="4572000" y="4495800"/>
            <a:ext cx="4572000" cy="646331"/>
          </a:xfrm>
          <a:prstGeom prst="rect">
            <a:avLst/>
          </a:prstGeom>
          <a:noFill/>
        </p:spPr>
        <p:txBody>
          <a:bodyPr wrap="square" rtlCol="0">
            <a:spAutoFit/>
          </a:bodyPr>
          <a:lstStyle/>
          <a:p>
            <a:r>
              <a:rPr lang="en-US" b="1" dirty="0" smtClean="0">
                <a:latin typeface="Arial" pitchFamily="34" charset="0"/>
                <a:cs typeface="Arial" pitchFamily="34" charset="0"/>
              </a:rPr>
              <a:t>(b) COMPARABLE TRANSITIONS THAT MERELY “POINT” AT THE /d/-LOCUS</a:t>
            </a:r>
            <a:endParaRPr lang="en-US" b="1" dirty="0">
              <a:latin typeface="Arial" pitchFamily="34" charset="0"/>
              <a:cs typeface="Arial" pitchFamily="34" charset="0"/>
            </a:endParaRPr>
          </a:p>
        </p:txBody>
      </p:sp>
      <p:sp>
        <p:nvSpPr>
          <p:cNvPr id="6" name="TextBox 5"/>
          <p:cNvSpPr txBox="1"/>
          <p:nvPr/>
        </p:nvSpPr>
        <p:spPr>
          <a:xfrm>
            <a:off x="0" y="5562600"/>
            <a:ext cx="8915400" cy="1200329"/>
          </a:xfrm>
          <a:prstGeom prst="rect">
            <a:avLst/>
          </a:prstGeom>
          <a:noFill/>
        </p:spPr>
        <p:txBody>
          <a:bodyPr wrap="square" rtlCol="0">
            <a:spAutoFit/>
          </a:bodyPr>
          <a:lstStyle/>
          <a:p>
            <a:r>
              <a:rPr lang="en-US" b="1" dirty="0" smtClean="0">
                <a:latin typeface="Arial" pitchFamily="34" charset="0"/>
                <a:cs typeface="Arial" pitchFamily="34" charset="0"/>
              </a:rPr>
              <a:t>TRANSITIONS IN (a) PRODUCE SYLLABLES BEGINNING WITH /b/, /d/, OR /g/ DEPENDING ON THE FREQUENCY LEVEL OF THE FORMANT;</a:t>
            </a:r>
          </a:p>
          <a:p>
            <a:endParaRPr lang="en-US" b="1" dirty="0" smtClean="0">
              <a:latin typeface="Arial" pitchFamily="34" charset="0"/>
              <a:cs typeface="Arial" pitchFamily="34" charset="0"/>
            </a:endParaRPr>
          </a:p>
          <a:p>
            <a:r>
              <a:rPr lang="en-US" b="1" dirty="0" smtClean="0">
                <a:latin typeface="Arial" pitchFamily="34" charset="0"/>
                <a:cs typeface="Arial" pitchFamily="34" charset="0"/>
              </a:rPr>
              <a:t>THOSE IN (b) PRODUCE ONLY SYLLABLES BEGINNING WITH /d/</a:t>
            </a:r>
            <a:endParaRPr lang="en-US"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2800" b="1" dirty="0" smtClean="0">
                <a:solidFill>
                  <a:srgbClr val="C00000"/>
                </a:solidFill>
                <a:latin typeface="Arial" pitchFamily="34" charset="0"/>
                <a:cs typeface="Arial" pitchFamily="34" charset="0"/>
              </a:rPr>
              <a:t>FILTERED SPEECH</a:t>
            </a:r>
            <a:endParaRPr lang="en-US" sz="2800" b="1" dirty="0">
              <a:solidFill>
                <a:srgbClr val="C00000"/>
              </a:solidFill>
              <a:latin typeface="Arial" pitchFamily="34" charset="0"/>
              <a:cs typeface="Arial" pitchFamily="34" charset="0"/>
            </a:endParaRPr>
          </a:p>
        </p:txBody>
      </p:sp>
      <p:pic>
        <p:nvPicPr>
          <p:cNvPr id="3" name="Picture 2" descr="Fig._16.10.jpg"/>
          <p:cNvPicPr>
            <a:picLocks noChangeAspect="1"/>
          </p:cNvPicPr>
          <p:nvPr/>
        </p:nvPicPr>
        <p:blipFill>
          <a:blip r:embed="rId2" cstate="print"/>
          <a:stretch>
            <a:fillRect/>
          </a:stretch>
        </p:blipFill>
        <p:spPr>
          <a:xfrm>
            <a:off x="4343400" y="2895600"/>
            <a:ext cx="4800600" cy="3962400"/>
          </a:xfrm>
          <a:prstGeom prst="rect">
            <a:avLst/>
          </a:prstGeom>
        </p:spPr>
      </p:pic>
      <p:sp>
        <p:nvSpPr>
          <p:cNvPr id="4" name="TextBox 3"/>
          <p:cNvSpPr txBox="1"/>
          <p:nvPr/>
        </p:nvSpPr>
        <p:spPr>
          <a:xfrm>
            <a:off x="304800" y="1295400"/>
            <a:ext cx="8686800" cy="1323439"/>
          </a:xfrm>
          <a:prstGeom prst="rect">
            <a:avLst/>
          </a:prstGeom>
          <a:noFill/>
        </p:spPr>
        <p:txBody>
          <a:bodyPr wrap="square" rtlCol="0">
            <a:spAutoFit/>
          </a:bodyPr>
          <a:lstStyle/>
          <a:p>
            <a:r>
              <a:rPr lang="en-US" sz="2000" b="1" dirty="0" smtClean="0"/>
              <a:t>Filters may have high-pass, low-pass, band-pass, or band-reject characteristics.</a:t>
            </a:r>
            <a:endParaRPr lang="en-US" sz="2000" b="1" dirty="0" smtClean="0"/>
          </a:p>
          <a:p>
            <a:endParaRPr lang="en-US" sz="2000" b="1" dirty="0" smtClean="0"/>
          </a:p>
          <a:p>
            <a:r>
              <a:rPr lang="en-US" sz="2000" b="1" dirty="0" smtClean="0"/>
              <a:t>Speech intelligibility is usually measured by articulation tests in which a set of words </a:t>
            </a:r>
            <a:r>
              <a:rPr lang="en-US" sz="2000" b="1" dirty="0" smtClean="0"/>
              <a:t>is spoken, and listeners are asked to identify them.   </a:t>
            </a:r>
            <a:endParaRPr lang="en-US" sz="2000" b="1" dirty="0"/>
          </a:p>
        </p:txBody>
      </p:sp>
      <p:sp>
        <p:nvSpPr>
          <p:cNvPr id="5" name="TextBox 4"/>
          <p:cNvSpPr txBox="1"/>
          <p:nvPr/>
        </p:nvSpPr>
        <p:spPr>
          <a:xfrm>
            <a:off x="304800" y="3200400"/>
            <a:ext cx="3886200" cy="2554545"/>
          </a:xfrm>
          <a:prstGeom prst="rect">
            <a:avLst/>
          </a:prstGeom>
          <a:noFill/>
        </p:spPr>
        <p:txBody>
          <a:bodyPr wrap="square" rtlCol="0">
            <a:spAutoFit/>
          </a:bodyPr>
          <a:lstStyle/>
          <a:p>
            <a:r>
              <a:rPr lang="en-US" sz="2000" b="1" dirty="0" smtClean="0"/>
              <a:t>Articulations scores for speech filtered with high-pass and low-pass filters.  The curves cross over at 1800 Hz where the articulation scores for both are 67%.  Normal speech is intelligible with both types of filters, although the quality is changed. </a:t>
            </a:r>
            <a:endParaRPr lang="en-US" sz="2000"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normAutofit/>
          </a:bodyPr>
          <a:lstStyle/>
          <a:p>
            <a:r>
              <a:rPr lang="en-US" sz="2800" b="1" dirty="0" smtClean="0">
                <a:solidFill>
                  <a:srgbClr val="00B050"/>
                </a:solidFill>
              </a:rPr>
              <a:t>BREATHING AND AIR FLOW</a:t>
            </a:r>
            <a:endParaRPr lang="en-US" sz="2800" b="1" dirty="0">
              <a:solidFill>
                <a:srgbClr val="00B050"/>
              </a:solidFill>
            </a:endParaRPr>
          </a:p>
        </p:txBody>
      </p:sp>
      <p:pic>
        <p:nvPicPr>
          <p:cNvPr id="3" name="Picture 2" descr="Fig._17.10.jpg"/>
          <p:cNvPicPr>
            <a:picLocks noChangeAspect="1"/>
          </p:cNvPicPr>
          <p:nvPr/>
        </p:nvPicPr>
        <p:blipFill>
          <a:blip r:embed="rId2" cstate="print"/>
          <a:stretch>
            <a:fillRect/>
          </a:stretch>
        </p:blipFill>
        <p:spPr>
          <a:xfrm>
            <a:off x="2570353" y="1676400"/>
            <a:ext cx="6570705" cy="4800600"/>
          </a:xfrm>
          <a:prstGeom prst="rect">
            <a:avLst/>
          </a:prstGeom>
        </p:spPr>
      </p:pic>
      <p:sp>
        <p:nvSpPr>
          <p:cNvPr id="5" name="TextBox 4"/>
          <p:cNvSpPr txBox="1"/>
          <p:nvPr/>
        </p:nvSpPr>
        <p:spPr>
          <a:xfrm>
            <a:off x="304800" y="762000"/>
            <a:ext cx="3200400" cy="6186309"/>
          </a:xfrm>
          <a:prstGeom prst="rect">
            <a:avLst/>
          </a:prstGeom>
          <a:noFill/>
        </p:spPr>
        <p:txBody>
          <a:bodyPr wrap="square" rtlCol="0">
            <a:spAutoFit/>
          </a:bodyPr>
          <a:lstStyle/>
          <a:p>
            <a:r>
              <a:rPr lang="en-US" b="1" dirty="0" smtClean="0"/>
              <a:t>Lungs have no muscles; Breathing is accomplished by changing the size of the chest cavity in two ways:</a:t>
            </a:r>
          </a:p>
          <a:p>
            <a:endParaRPr lang="en-US" b="1" dirty="0" smtClean="0"/>
          </a:p>
          <a:p>
            <a:pPr marL="342900" indent="-342900">
              <a:buAutoNum type="arabicPeriod"/>
            </a:pPr>
            <a:r>
              <a:rPr lang="en-US" b="1" dirty="0" smtClean="0"/>
              <a:t>Downward </a:t>
            </a:r>
            <a:r>
              <a:rPr lang="en-US" b="1" dirty="0" smtClean="0"/>
              <a:t>movement of the diaphragm to lengthen the chest cavity;  </a:t>
            </a:r>
          </a:p>
          <a:p>
            <a:r>
              <a:rPr lang="en-US" b="1" dirty="0" smtClean="0"/>
              <a:t>2. Elevation of the ribs to </a:t>
            </a:r>
            <a:r>
              <a:rPr lang="en-US" b="1" dirty="0" smtClean="0"/>
              <a:t>           </a:t>
            </a:r>
            <a:endParaRPr lang="en-US" b="1" dirty="0" smtClean="0"/>
          </a:p>
          <a:p>
            <a:r>
              <a:rPr lang="en-US" b="1" dirty="0" smtClean="0"/>
              <a:t>        increase </a:t>
            </a:r>
            <a:r>
              <a:rPr lang="en-US" b="1" dirty="0" smtClean="0"/>
              <a:t>the front-to-back </a:t>
            </a:r>
            <a:r>
              <a:rPr lang="en-US" b="1" dirty="0" smtClean="0"/>
              <a:t> </a:t>
            </a:r>
            <a:endParaRPr lang="en-US" b="1" dirty="0" smtClean="0"/>
          </a:p>
          <a:p>
            <a:r>
              <a:rPr lang="en-US" b="1" dirty="0" smtClean="0"/>
              <a:t>        thickness</a:t>
            </a:r>
            <a:endParaRPr lang="en-US" b="1" dirty="0" smtClean="0"/>
          </a:p>
          <a:p>
            <a:endParaRPr lang="en-US" b="1" dirty="0" smtClean="0"/>
          </a:p>
          <a:p>
            <a:r>
              <a:rPr lang="en-US" b="1" dirty="0" smtClean="0"/>
              <a:t>Two muscle groups are used:</a:t>
            </a:r>
          </a:p>
          <a:p>
            <a:endParaRPr lang="en-US" b="1" dirty="0" smtClean="0"/>
          </a:p>
          <a:p>
            <a:pPr marL="342900" indent="-342900">
              <a:buAutoNum type="arabicPeriod"/>
            </a:pPr>
            <a:r>
              <a:rPr lang="en-US" b="1" dirty="0" smtClean="0">
                <a:solidFill>
                  <a:srgbClr val="FF0000"/>
                </a:solidFill>
              </a:rPr>
              <a:t>EXTERNAL</a:t>
            </a:r>
            <a:r>
              <a:rPr lang="en-US" b="1" dirty="0" smtClean="0"/>
              <a:t> </a:t>
            </a:r>
            <a:r>
              <a:rPr lang="en-US" b="1" dirty="0" smtClean="0"/>
              <a:t>and </a:t>
            </a:r>
            <a:r>
              <a:rPr lang="en-US" b="1" dirty="0" smtClean="0">
                <a:solidFill>
                  <a:srgbClr val="FF0000"/>
                </a:solidFill>
              </a:rPr>
              <a:t>INTERNAL </a:t>
            </a:r>
            <a:r>
              <a:rPr lang="en-US" b="1" dirty="0" smtClean="0">
                <a:solidFill>
                  <a:srgbClr val="FF0000"/>
                </a:solidFill>
              </a:rPr>
              <a:t>INTERCOSTALS</a:t>
            </a:r>
            <a:r>
              <a:rPr lang="en-US" b="1" dirty="0" smtClean="0"/>
              <a:t> </a:t>
            </a:r>
            <a:r>
              <a:rPr lang="en-US" b="1" dirty="0" smtClean="0"/>
              <a:t>that expand and contract the rib cage;</a:t>
            </a:r>
          </a:p>
          <a:p>
            <a:pPr marL="342900" indent="-342900">
              <a:buAutoNum type="arabicPeriod"/>
            </a:pPr>
            <a:endParaRPr lang="en-US" b="1" dirty="0" smtClean="0"/>
          </a:p>
          <a:p>
            <a:pPr marL="342900" indent="-342900"/>
            <a:r>
              <a:rPr lang="en-US" b="1" dirty="0" smtClean="0"/>
              <a:t>2. </a:t>
            </a:r>
            <a:r>
              <a:rPr lang="en-US" b="1" dirty="0" smtClean="0">
                <a:solidFill>
                  <a:srgbClr val="00B050"/>
                </a:solidFill>
              </a:rPr>
              <a:t>ABDOMINAL WALL </a:t>
            </a:r>
            <a:r>
              <a:rPr lang="en-US" b="1" dirty="0" smtClean="0"/>
              <a:t>and </a:t>
            </a:r>
            <a:r>
              <a:rPr lang="en-US" b="1" dirty="0" smtClean="0">
                <a:solidFill>
                  <a:srgbClr val="00B050"/>
                </a:solidFill>
              </a:rPr>
              <a:t>DIAPHRAGM</a:t>
            </a:r>
            <a:r>
              <a:rPr lang="en-US" b="1" dirty="0" smtClean="0"/>
              <a:t> which change the abdominal cavity</a:t>
            </a:r>
            <a:endParaRPr lang="en-US" b="1" dirty="0" smtClean="0"/>
          </a:p>
          <a:p>
            <a:pPr marL="342900" indent="-342900"/>
            <a:endParaRPr lang="en-US" b="1"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solidFill>
                  <a:srgbClr val="0070C0"/>
                </a:solidFill>
                <a:latin typeface="Arial" pitchFamily="34" charset="0"/>
                <a:cs typeface="Arial" pitchFamily="34" charset="0"/>
              </a:rPr>
              <a:t>WAVEFORM DISTORTION</a:t>
            </a:r>
            <a:endParaRPr lang="en-US" sz="2800" b="1" dirty="0">
              <a:solidFill>
                <a:srgbClr val="0070C0"/>
              </a:solidFill>
              <a:latin typeface="Arial" pitchFamily="34" charset="0"/>
              <a:cs typeface="Arial" pitchFamily="34" charset="0"/>
            </a:endParaRPr>
          </a:p>
        </p:txBody>
      </p:sp>
      <p:pic>
        <p:nvPicPr>
          <p:cNvPr id="3" name="Picture 2" descr="Fig._16.11.jpg"/>
          <p:cNvPicPr>
            <a:picLocks noChangeAspect="1"/>
          </p:cNvPicPr>
          <p:nvPr/>
        </p:nvPicPr>
        <p:blipFill>
          <a:blip r:embed="rId2" cstate="print"/>
          <a:stretch>
            <a:fillRect/>
          </a:stretch>
        </p:blipFill>
        <p:spPr>
          <a:xfrm>
            <a:off x="1939925" y="2813050"/>
            <a:ext cx="5264150" cy="1231900"/>
          </a:xfrm>
          <a:prstGeom prst="rect">
            <a:avLst/>
          </a:prstGeom>
        </p:spPr>
      </p:pic>
      <p:sp>
        <p:nvSpPr>
          <p:cNvPr id="4" name="TextBox 3"/>
          <p:cNvSpPr txBox="1"/>
          <p:nvPr/>
        </p:nvSpPr>
        <p:spPr>
          <a:xfrm>
            <a:off x="304800" y="1676400"/>
            <a:ext cx="8153400" cy="707886"/>
          </a:xfrm>
          <a:prstGeom prst="rect">
            <a:avLst/>
          </a:prstGeom>
          <a:noFill/>
        </p:spPr>
        <p:txBody>
          <a:bodyPr wrap="square" rtlCol="0">
            <a:spAutoFit/>
          </a:bodyPr>
          <a:lstStyle/>
          <a:p>
            <a:r>
              <a:rPr lang="en-US" sz="2000" b="1" dirty="0" smtClean="0"/>
              <a:t>Peak clipping is a type of distortion that results from overdriving an audio amplifier.  It is sometimes used deliberately to reduce bandwidth.  </a:t>
            </a:r>
            <a:endParaRPr lang="en-US" sz="2000" b="1" dirty="0"/>
          </a:p>
        </p:txBody>
      </p:sp>
      <p:sp>
        <p:nvSpPr>
          <p:cNvPr id="11" name="TextBox 10"/>
          <p:cNvSpPr txBox="1"/>
          <p:nvPr/>
        </p:nvSpPr>
        <p:spPr>
          <a:xfrm>
            <a:off x="1981200" y="4038600"/>
            <a:ext cx="6705600" cy="338554"/>
          </a:xfrm>
          <a:prstGeom prst="rect">
            <a:avLst/>
          </a:prstGeom>
          <a:noFill/>
        </p:spPr>
        <p:txBody>
          <a:bodyPr wrap="square" rtlCol="0">
            <a:spAutoFit/>
          </a:bodyPr>
          <a:lstStyle/>
          <a:p>
            <a:r>
              <a:rPr lang="en-US" sz="1600" b="1" dirty="0" smtClean="0"/>
              <a:t>ORIGINAL SPEECH       MODERATE CLIPPING         SEVERE CLIPPING</a:t>
            </a:r>
            <a:endParaRPr lang="en-US" sz="1600" b="1" dirty="0"/>
          </a:p>
        </p:txBody>
      </p:sp>
      <p:sp>
        <p:nvSpPr>
          <p:cNvPr id="12" name="TextBox 11"/>
          <p:cNvSpPr txBox="1"/>
          <p:nvPr/>
        </p:nvSpPr>
        <p:spPr>
          <a:xfrm>
            <a:off x="457200" y="5029200"/>
            <a:ext cx="8153400" cy="707886"/>
          </a:xfrm>
          <a:prstGeom prst="rect">
            <a:avLst/>
          </a:prstGeom>
          <a:noFill/>
        </p:spPr>
        <p:txBody>
          <a:bodyPr wrap="square" rtlCol="0">
            <a:spAutoFit/>
          </a:bodyPr>
          <a:lstStyle/>
          <a:p>
            <a:r>
              <a:rPr lang="en-US" sz="2000" b="1" dirty="0" smtClean="0"/>
              <a:t>Even after severe clipping in (c), the intelligibility remains 50-90% depending on the listener</a:t>
            </a:r>
            <a:endParaRPr lang="en-US" sz="2000" b="1"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915400" cy="1143000"/>
          </a:xfrm>
        </p:spPr>
        <p:txBody>
          <a:bodyPr>
            <a:normAutofit/>
          </a:bodyPr>
          <a:lstStyle/>
          <a:p>
            <a:r>
              <a:rPr lang="en-US" sz="2800" b="1" dirty="0" smtClean="0">
                <a:solidFill>
                  <a:srgbClr val="0070C0"/>
                </a:solidFill>
                <a:latin typeface="Arial" pitchFamily="34" charset="0"/>
                <a:cs typeface="Arial" pitchFamily="34" charset="0"/>
              </a:rPr>
              <a:t>EFFECT OF NOISE ON SPEECH INTELLIGIBILITY</a:t>
            </a:r>
            <a:endParaRPr lang="en-US" sz="2800" b="1" dirty="0">
              <a:solidFill>
                <a:srgbClr val="0070C0"/>
              </a:solidFill>
              <a:latin typeface="Arial" pitchFamily="34" charset="0"/>
              <a:cs typeface="Arial" pitchFamily="34" charset="0"/>
            </a:endParaRPr>
          </a:p>
        </p:txBody>
      </p:sp>
      <p:pic>
        <p:nvPicPr>
          <p:cNvPr id="3" name="Picture 2" descr="Fig._16.12.jpg"/>
          <p:cNvPicPr>
            <a:picLocks noChangeAspect="1"/>
          </p:cNvPicPr>
          <p:nvPr/>
        </p:nvPicPr>
        <p:blipFill>
          <a:blip r:embed="rId2" cstate="print"/>
          <a:stretch>
            <a:fillRect/>
          </a:stretch>
        </p:blipFill>
        <p:spPr>
          <a:xfrm>
            <a:off x="3089275" y="2003425"/>
            <a:ext cx="2965450" cy="2851150"/>
          </a:xfrm>
          <a:prstGeom prst="rect">
            <a:avLst/>
          </a:prstGeom>
        </p:spPr>
      </p:pic>
      <p:sp>
        <p:nvSpPr>
          <p:cNvPr id="4" name="TextBox 3"/>
          <p:cNvSpPr txBox="1"/>
          <p:nvPr/>
        </p:nvSpPr>
        <p:spPr>
          <a:xfrm>
            <a:off x="228600" y="5334000"/>
            <a:ext cx="8458200" cy="369332"/>
          </a:xfrm>
          <a:prstGeom prst="rect">
            <a:avLst/>
          </a:prstGeom>
          <a:noFill/>
        </p:spPr>
        <p:txBody>
          <a:bodyPr wrap="square" rtlCol="0">
            <a:spAutoFit/>
          </a:bodyPr>
          <a:lstStyle/>
          <a:p>
            <a:r>
              <a:rPr lang="en-US" b="1" dirty="0" smtClean="0"/>
              <a:t>The thresholds of intelligibility an </a:t>
            </a:r>
            <a:r>
              <a:rPr lang="en-US" b="1" dirty="0" err="1" smtClean="0"/>
              <a:t>detectability</a:t>
            </a:r>
            <a:r>
              <a:rPr lang="en-US" b="1" dirty="0" smtClean="0"/>
              <a:t> as functions of noise level</a:t>
            </a:r>
            <a:endParaRPr lang="en-US" b="1"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solidFill>
                  <a:srgbClr val="FF0000"/>
                </a:solidFill>
              </a:rPr>
              <a:t>SYNTHESIS OF SPEECH</a:t>
            </a:r>
            <a:endParaRPr lang="en-US" sz="2800" b="1" dirty="0">
              <a:solidFill>
                <a:srgbClr val="FF0000"/>
              </a:solidFill>
            </a:endParaRPr>
          </a:p>
        </p:txBody>
      </p:sp>
      <p:pic>
        <p:nvPicPr>
          <p:cNvPr id="3" name="Picture 2" descr="Fig._16.13.jpg"/>
          <p:cNvPicPr>
            <a:picLocks noChangeAspect="1"/>
          </p:cNvPicPr>
          <p:nvPr/>
        </p:nvPicPr>
        <p:blipFill>
          <a:blip r:embed="rId3" cstate="print"/>
          <a:stretch>
            <a:fillRect/>
          </a:stretch>
        </p:blipFill>
        <p:spPr>
          <a:xfrm>
            <a:off x="2895600" y="2895600"/>
            <a:ext cx="6248400" cy="3962400"/>
          </a:xfrm>
          <a:prstGeom prst="rect">
            <a:avLst/>
          </a:prstGeom>
        </p:spPr>
      </p:pic>
      <p:sp>
        <p:nvSpPr>
          <p:cNvPr id="4" name="TextBox 3"/>
          <p:cNvSpPr txBox="1"/>
          <p:nvPr/>
        </p:nvSpPr>
        <p:spPr>
          <a:xfrm>
            <a:off x="304800" y="4953000"/>
            <a:ext cx="3276600" cy="1323439"/>
          </a:xfrm>
          <a:prstGeom prst="rect">
            <a:avLst/>
          </a:prstGeom>
          <a:noFill/>
        </p:spPr>
        <p:txBody>
          <a:bodyPr wrap="square" rtlCol="0">
            <a:spAutoFit/>
          </a:bodyPr>
          <a:lstStyle/>
          <a:p>
            <a:r>
              <a:rPr lang="en-US" sz="2000" b="1" dirty="0" err="1" smtClean="0">
                <a:latin typeface="Arial" pitchFamily="34" charset="0"/>
                <a:cs typeface="Arial" pitchFamily="34" charset="0"/>
              </a:rPr>
              <a:t>Wheatstone’s</a:t>
            </a:r>
            <a:r>
              <a:rPr lang="en-US" sz="2000" b="1" dirty="0" smtClean="0">
                <a:latin typeface="Arial" pitchFamily="34" charset="0"/>
                <a:cs typeface="Arial" pitchFamily="34" charset="0"/>
              </a:rPr>
              <a:t> reconstruction of von </a:t>
            </a:r>
            <a:r>
              <a:rPr lang="en-US" sz="2000" b="1" dirty="0" err="1" smtClean="0">
                <a:latin typeface="Arial" pitchFamily="34" charset="0"/>
                <a:cs typeface="Arial" pitchFamily="34" charset="0"/>
              </a:rPr>
              <a:t>Kempelen’s</a:t>
            </a:r>
            <a:r>
              <a:rPr lang="en-US" sz="2000" b="1" dirty="0" smtClean="0">
                <a:latin typeface="Arial" pitchFamily="34" charset="0"/>
                <a:cs typeface="Arial" pitchFamily="34" charset="0"/>
              </a:rPr>
              <a:t> talking machine</a:t>
            </a:r>
            <a:endParaRPr lang="en-US" sz="2000" b="1" dirty="0">
              <a:latin typeface="Arial" pitchFamily="34" charset="0"/>
              <a:cs typeface="Arial" pitchFamily="34" charset="0"/>
            </a:endParaRPr>
          </a:p>
        </p:txBody>
      </p:sp>
      <p:sp>
        <p:nvSpPr>
          <p:cNvPr id="5" name="TextBox 4"/>
          <p:cNvSpPr txBox="1"/>
          <p:nvPr/>
        </p:nvSpPr>
        <p:spPr>
          <a:xfrm>
            <a:off x="228600" y="1295400"/>
            <a:ext cx="8686800" cy="1631216"/>
          </a:xfrm>
          <a:prstGeom prst="rect">
            <a:avLst/>
          </a:prstGeom>
          <a:noFill/>
        </p:spPr>
        <p:txBody>
          <a:bodyPr wrap="square" rtlCol="0">
            <a:spAutoFit/>
          </a:bodyPr>
          <a:lstStyle/>
          <a:p>
            <a:r>
              <a:rPr lang="en-US" sz="2000" b="1" dirty="0" smtClean="0"/>
              <a:t>An early attempt (1791) to synthesize speech was von </a:t>
            </a:r>
            <a:r>
              <a:rPr lang="en-US" sz="2000" b="1" dirty="0" err="1" smtClean="0"/>
              <a:t>Kempelen’s</a:t>
            </a:r>
            <a:r>
              <a:rPr lang="en-US" sz="2000" b="1" dirty="0" smtClean="0"/>
              <a:t> “talking machine.”       A bellow supplies air to a reed, which serves as the voice source.  </a:t>
            </a:r>
          </a:p>
          <a:p>
            <a:r>
              <a:rPr lang="en-US" sz="2000" b="1" dirty="0" smtClean="0"/>
              <a:t>A leather “vocal tract is shaped by the fingers  of one hand.  </a:t>
            </a:r>
          </a:p>
          <a:p>
            <a:r>
              <a:rPr lang="en-US" sz="2000" b="1" dirty="0" smtClean="0"/>
              <a:t>Consonants are simulated by four constricted passages ;controlled by the fingers of the other hand</a:t>
            </a:r>
            <a:r>
              <a:rPr lang="en-US" b="1" dirty="0" smtClean="0"/>
              <a:t>..</a:t>
            </a:r>
            <a:endParaRPr lang="en-US" b="1"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solidFill>
                  <a:srgbClr val="FF0000"/>
                </a:solidFill>
              </a:rPr>
              <a:t>SPEECH SYNTHESIS</a:t>
            </a:r>
            <a:endParaRPr lang="en-US" sz="2800" b="1" dirty="0">
              <a:solidFill>
                <a:srgbClr val="FF0000"/>
              </a:solidFill>
            </a:endParaRPr>
          </a:p>
        </p:txBody>
      </p:sp>
      <p:sp>
        <p:nvSpPr>
          <p:cNvPr id="3" name="TextBox 2"/>
          <p:cNvSpPr txBox="1"/>
          <p:nvPr/>
        </p:nvSpPr>
        <p:spPr>
          <a:xfrm>
            <a:off x="304800" y="1447800"/>
            <a:ext cx="8458200" cy="4524315"/>
          </a:xfrm>
          <a:prstGeom prst="rect">
            <a:avLst/>
          </a:prstGeom>
          <a:noFill/>
        </p:spPr>
        <p:txBody>
          <a:bodyPr wrap="square" rtlCol="0">
            <a:spAutoFit/>
          </a:bodyPr>
          <a:lstStyle/>
          <a:p>
            <a:r>
              <a:rPr lang="en-US" b="1" dirty="0" smtClean="0">
                <a:solidFill>
                  <a:srgbClr val="0070C0"/>
                </a:solidFill>
              </a:rPr>
              <a:t>ACOUSTIC SYNTHESIZERS—</a:t>
            </a:r>
            <a:r>
              <a:rPr lang="en-US" b="1" dirty="0" smtClean="0"/>
              <a:t>MECHANICAL</a:t>
            </a:r>
            <a:r>
              <a:rPr lang="en-US" b="1" dirty="0" smtClean="0">
                <a:solidFill>
                  <a:srgbClr val="0070C0"/>
                </a:solidFill>
              </a:rPr>
              <a:t> </a:t>
            </a:r>
            <a:r>
              <a:rPr lang="en-US" b="1" dirty="0" smtClean="0"/>
              <a:t>DEVICES BY VON KEMPELEN, WHEATSTONE, KRATZENSTEIN, VON HELMHOLTZ, etc.  </a:t>
            </a:r>
          </a:p>
          <a:p>
            <a:endParaRPr lang="en-US" b="1" dirty="0" smtClean="0"/>
          </a:p>
          <a:p>
            <a:r>
              <a:rPr lang="en-US" b="1" dirty="0" smtClean="0">
                <a:solidFill>
                  <a:srgbClr val="C00000"/>
                </a:solidFill>
              </a:rPr>
              <a:t>CHANNEL VOCODERS </a:t>
            </a:r>
            <a:r>
              <a:rPr lang="en-US" b="1" dirty="0" smtClean="0"/>
              <a:t>(voice coders)---CHANGES IN INTENSITY IN NARROW BANDS ARE TRANSMITTED AND USED TO REGENERATE SPEECH SPECTRA IN THESE BANDS.</a:t>
            </a:r>
          </a:p>
          <a:p>
            <a:endParaRPr lang="en-US" b="1" dirty="0" smtClean="0"/>
          </a:p>
          <a:p>
            <a:r>
              <a:rPr lang="en-US" b="1" dirty="0" smtClean="0">
                <a:solidFill>
                  <a:srgbClr val="7030A0"/>
                </a:solidFill>
              </a:rPr>
              <a:t>FORMANT SYNTHESIZERS-</a:t>
            </a:r>
            <a:r>
              <a:rPr lang="en-US" b="1" dirty="0" smtClean="0"/>
              <a:t>--USES A BUZZ GENERATOR (FOR VOICED SOUNDS) AND A HISS GENERATOR (FOR UNVOICED SOUNDS) ALONG WITH A SERIES OF ELECTRICAL RESONATORS (TO SIMULATE FORMANTS).</a:t>
            </a:r>
          </a:p>
          <a:p>
            <a:endParaRPr lang="en-US" b="1" dirty="0" smtClean="0"/>
          </a:p>
          <a:p>
            <a:r>
              <a:rPr lang="en-US" b="1" dirty="0" smtClean="0">
                <a:solidFill>
                  <a:srgbClr val="FF0000"/>
                </a:solidFill>
              </a:rPr>
              <a:t>LINEAR PREDICTIVE CODING </a:t>
            </a:r>
            <a:r>
              <a:rPr lang="en-US" b="1" dirty="0" smtClean="0"/>
              <a:t>(LPC)---TEN OR TWELVE COEFFICIENTS ARE CALCULATED FROM SHORT SEGMENTS OF SPEECH AND USED TO PREDICT NEW SPEECH SAMPLES USING A DIGITAL COMPUTER</a:t>
            </a:r>
          </a:p>
          <a:p>
            <a:endParaRPr lang="en-US" b="1" dirty="0" smtClean="0">
              <a:solidFill>
                <a:srgbClr val="0070C0"/>
              </a:solidFill>
            </a:endParaRPr>
          </a:p>
          <a:p>
            <a:r>
              <a:rPr lang="en-US" b="1" dirty="0" smtClean="0">
                <a:solidFill>
                  <a:srgbClr val="0070C0"/>
                </a:solidFill>
              </a:rPr>
              <a:t>HMM-BASED SYNTHESIS OR STATISTICAL PARAMETRIC SYNTHESIS-</a:t>
            </a:r>
            <a:r>
              <a:rPr lang="en-US" b="1" dirty="0" smtClean="0"/>
              <a:t>--BASED ON  HIDDEN MARKOV MODELS.  USES MAXIMUM LIKELIHOOD TO COMPUTE WAVEFORMS</a:t>
            </a:r>
            <a:endParaRPr lang="en-US" b="1"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solidFill>
                  <a:srgbClr val="7030A0"/>
                </a:solidFill>
              </a:rPr>
              <a:t>SPEECH RECOGNITION</a:t>
            </a:r>
            <a:endParaRPr lang="en-US" sz="2800" b="1" dirty="0">
              <a:solidFill>
                <a:srgbClr val="7030A0"/>
              </a:solidFill>
            </a:endParaRPr>
          </a:p>
        </p:txBody>
      </p:sp>
      <p:sp>
        <p:nvSpPr>
          <p:cNvPr id="3" name="TextBox 2"/>
          <p:cNvSpPr txBox="1"/>
          <p:nvPr/>
        </p:nvSpPr>
        <p:spPr>
          <a:xfrm>
            <a:off x="457200" y="1219200"/>
            <a:ext cx="8382000" cy="5262979"/>
          </a:xfrm>
          <a:prstGeom prst="rect">
            <a:avLst/>
          </a:prstGeom>
          <a:noFill/>
        </p:spPr>
        <p:txBody>
          <a:bodyPr wrap="square" rtlCol="0">
            <a:spAutoFit/>
          </a:bodyPr>
          <a:lstStyle/>
          <a:p>
            <a:r>
              <a:rPr lang="en-US" sz="2400" b="1" dirty="0" smtClean="0"/>
              <a:t>As  early as 1932, Bell Labs researchers such as Harvey Fletcher were investigating the science of speech perception.  </a:t>
            </a:r>
          </a:p>
          <a:p>
            <a:r>
              <a:rPr lang="en-US" sz="2400" b="1" dirty="0" smtClean="0"/>
              <a:t>Unfortunately, funding at Bell Labs dried up for several years when the influential John Pierce wrote an open letter comparing speech recognition to “schemes for turning water into gasoline, extracting gold from the sea, curing cancer, or going to the moon.”</a:t>
            </a:r>
          </a:p>
          <a:p>
            <a:endParaRPr lang="en-US" sz="2400" b="1" dirty="0" smtClean="0"/>
          </a:p>
          <a:p>
            <a:r>
              <a:rPr lang="en-US" sz="2400" b="1" dirty="0" smtClean="0"/>
              <a:t>During the late 1960s, Leonard Baum developed the mathematics of Markov chains for the Institute for Defense Analysis.</a:t>
            </a:r>
          </a:p>
          <a:p>
            <a:r>
              <a:rPr lang="en-US" sz="2400" b="1" dirty="0" smtClean="0"/>
              <a:t>IBM developed a voice activated typewriter by the mid 1980s.</a:t>
            </a:r>
          </a:p>
          <a:p>
            <a:endParaRPr lang="en-US" sz="2400" b="1" dirty="0" smtClean="0"/>
          </a:p>
          <a:p>
            <a:r>
              <a:rPr lang="en-US" sz="2400" b="1" dirty="0" smtClean="0"/>
              <a:t>(https://wikipeddia.org/wiki/Speech_recognition)</a:t>
            </a:r>
            <a:endParaRPr lang="en-US" sz="2400" b="1"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r>
              <a:rPr lang="en-US" sz="2800" b="1" dirty="0" smtClean="0">
                <a:solidFill>
                  <a:srgbClr val="0070C0"/>
                </a:solidFill>
              </a:rPr>
              <a:t>AUTOMATIC SPEECH RECOGNITION BY COMPUTER</a:t>
            </a:r>
            <a:endParaRPr lang="en-US" sz="2800" b="1" dirty="0">
              <a:solidFill>
                <a:srgbClr val="0070C0"/>
              </a:solidFill>
            </a:endParaRPr>
          </a:p>
        </p:txBody>
      </p:sp>
      <p:sp>
        <p:nvSpPr>
          <p:cNvPr id="3" name="TextBox 2"/>
          <p:cNvSpPr txBox="1"/>
          <p:nvPr/>
        </p:nvSpPr>
        <p:spPr>
          <a:xfrm>
            <a:off x="152400" y="533400"/>
            <a:ext cx="8763000" cy="6370975"/>
          </a:xfrm>
          <a:prstGeom prst="rect">
            <a:avLst/>
          </a:prstGeom>
          <a:noFill/>
        </p:spPr>
        <p:txBody>
          <a:bodyPr wrap="square" rtlCol="0">
            <a:spAutoFit/>
          </a:bodyPr>
          <a:lstStyle/>
          <a:p>
            <a:r>
              <a:rPr lang="en-US" sz="2400" b="1" dirty="0" smtClean="0"/>
              <a:t>Automatic speech recognition is the “holy grail” of computer speech research.   </a:t>
            </a:r>
          </a:p>
          <a:p>
            <a:endParaRPr lang="en-US" sz="2400" b="1" dirty="0" smtClean="0"/>
          </a:p>
          <a:p>
            <a:r>
              <a:rPr lang="en-US" sz="2400" b="1" dirty="0" smtClean="0"/>
              <a:t>Human listeners have learned to understand different dialects, accents, voice inflections, and even synthesized speech of rather low quality.  It is still difficult for computers to do this.  </a:t>
            </a:r>
          </a:p>
          <a:p>
            <a:endParaRPr lang="en-US" sz="2400" b="1" dirty="0" smtClean="0"/>
          </a:p>
          <a:p>
            <a:r>
              <a:rPr lang="en-US" sz="2400" b="1" dirty="0" smtClean="0"/>
              <a:t>A common strategy for recognizing individual words is </a:t>
            </a:r>
            <a:r>
              <a:rPr lang="en-US" sz="2400" b="1" dirty="0" smtClean="0">
                <a:solidFill>
                  <a:srgbClr val="A50021"/>
                </a:solidFill>
              </a:rPr>
              <a:t>template matching.  </a:t>
            </a:r>
            <a:r>
              <a:rPr lang="en-US" sz="2400" b="1" dirty="0" smtClean="0"/>
              <a:t>Templates are created for the words in the desired vocabulary as spoken by selected speakers.  Spoken words are then matched to these templates, and the closest match is assumed to be the word spoken. </a:t>
            </a:r>
            <a:r>
              <a:rPr lang="en-US" sz="2400" b="1" dirty="0" smtClean="0"/>
              <a:t>  Matching is often done with Hidden Markov Models. </a:t>
            </a:r>
          </a:p>
          <a:p>
            <a:endParaRPr lang="en-US" sz="2400" b="1" dirty="0" smtClean="0"/>
          </a:p>
          <a:p>
            <a:r>
              <a:rPr lang="en-US" sz="2400" b="1" dirty="0" smtClean="0"/>
              <a:t>Continuous speech recognition is much more difficult than individual words because it is difficult to recognize the beginning and end of words, syllables and phonemes.  </a:t>
            </a:r>
            <a:endParaRPr lang="en-US" sz="2400" b="1"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solidFill>
                  <a:srgbClr val="C00000"/>
                </a:solidFill>
              </a:rPr>
              <a:t>RECOGNIZING WORD BOUNDARIES</a:t>
            </a:r>
            <a:endParaRPr lang="en-US" sz="2800" b="1" dirty="0">
              <a:solidFill>
                <a:srgbClr val="C00000"/>
              </a:solidFill>
            </a:endParaRPr>
          </a:p>
        </p:txBody>
      </p:sp>
      <p:pic>
        <p:nvPicPr>
          <p:cNvPr id="3" name="Picture 2" descr="fig._11.1_denes.jpg"/>
          <p:cNvPicPr>
            <a:picLocks noChangeAspect="1"/>
          </p:cNvPicPr>
          <p:nvPr/>
        </p:nvPicPr>
        <p:blipFill>
          <a:blip r:embed="rId2" cstate="print"/>
          <a:stretch>
            <a:fillRect/>
          </a:stretch>
        </p:blipFill>
        <p:spPr>
          <a:xfrm>
            <a:off x="4572000" y="1664208"/>
            <a:ext cx="4389120" cy="5193792"/>
          </a:xfrm>
          <a:prstGeom prst="rect">
            <a:avLst/>
          </a:prstGeom>
        </p:spPr>
      </p:pic>
      <p:sp>
        <p:nvSpPr>
          <p:cNvPr id="4" name="TextBox 3"/>
          <p:cNvSpPr txBox="1"/>
          <p:nvPr/>
        </p:nvSpPr>
        <p:spPr>
          <a:xfrm>
            <a:off x="304800" y="1828800"/>
            <a:ext cx="4114800" cy="1261884"/>
          </a:xfrm>
          <a:prstGeom prst="rect">
            <a:avLst/>
          </a:prstGeom>
          <a:noFill/>
        </p:spPr>
        <p:txBody>
          <a:bodyPr wrap="square" rtlCol="0">
            <a:spAutoFit/>
          </a:bodyPr>
          <a:lstStyle/>
          <a:p>
            <a:r>
              <a:rPr lang="en-US" b="1" dirty="0" smtClean="0"/>
              <a:t>“THE SPACE NEARBY</a:t>
            </a:r>
            <a:r>
              <a:rPr lang="en-US" b="1" dirty="0" smtClean="0"/>
              <a:t>”</a:t>
            </a:r>
          </a:p>
          <a:p>
            <a:endParaRPr lang="en-US" b="1" dirty="0" smtClean="0"/>
          </a:p>
          <a:p>
            <a:r>
              <a:rPr lang="en-US" sz="2000" b="1" dirty="0" smtClean="0"/>
              <a:t>Word boundaries can be located by the initial or final consonants.  </a:t>
            </a:r>
            <a:endParaRPr lang="en-US" sz="2000" b="1" dirty="0"/>
          </a:p>
        </p:txBody>
      </p:sp>
      <p:sp>
        <p:nvSpPr>
          <p:cNvPr id="5" name="TextBox 4"/>
          <p:cNvSpPr txBox="1"/>
          <p:nvPr/>
        </p:nvSpPr>
        <p:spPr>
          <a:xfrm>
            <a:off x="304800" y="4876800"/>
            <a:ext cx="4114800" cy="1261884"/>
          </a:xfrm>
          <a:prstGeom prst="rect">
            <a:avLst/>
          </a:prstGeom>
          <a:noFill/>
        </p:spPr>
        <p:txBody>
          <a:bodyPr wrap="square" rtlCol="0">
            <a:spAutoFit/>
          </a:bodyPr>
          <a:lstStyle/>
          <a:p>
            <a:r>
              <a:rPr lang="en-US" b="1" dirty="0" smtClean="0"/>
              <a:t>“THE AREA AROUND</a:t>
            </a:r>
            <a:r>
              <a:rPr lang="en-US" b="1" dirty="0" smtClean="0"/>
              <a:t>”</a:t>
            </a:r>
          </a:p>
          <a:p>
            <a:endParaRPr lang="en-US" b="1" dirty="0" smtClean="0"/>
          </a:p>
          <a:p>
            <a:r>
              <a:rPr lang="en-US" sz="2000" b="1" dirty="0" smtClean="0"/>
              <a:t>Word boundaries are difficult to locate</a:t>
            </a:r>
            <a:endParaRPr lang="en-US" sz="2000" b="1"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800" b="1" dirty="0" smtClean="0"/>
              <a:t>SIRI</a:t>
            </a:r>
            <a:endParaRPr lang="en-US" sz="2800" b="1" dirty="0"/>
          </a:p>
        </p:txBody>
      </p:sp>
      <p:sp>
        <p:nvSpPr>
          <p:cNvPr id="5" name="TextBox 4"/>
          <p:cNvSpPr txBox="1"/>
          <p:nvPr/>
        </p:nvSpPr>
        <p:spPr>
          <a:xfrm>
            <a:off x="533400" y="1143000"/>
            <a:ext cx="8305800" cy="1938992"/>
          </a:xfrm>
          <a:prstGeom prst="rect">
            <a:avLst/>
          </a:prstGeom>
          <a:noFill/>
        </p:spPr>
        <p:txBody>
          <a:bodyPr wrap="square" rtlCol="0">
            <a:spAutoFit/>
          </a:bodyPr>
          <a:lstStyle/>
          <a:p>
            <a:r>
              <a:rPr lang="en-US" sz="2400" b="1" dirty="0" smtClean="0"/>
              <a:t>Apple is said to have partnered with Nuance  Communications to develop a powerful speech recognition program for the Apple </a:t>
            </a:r>
            <a:r>
              <a:rPr lang="en-US" sz="2400" b="1" dirty="0" err="1" smtClean="0"/>
              <a:t>iPhone</a:t>
            </a:r>
            <a:r>
              <a:rPr lang="en-US" sz="2400" b="1" dirty="0" smtClean="0"/>
              <a:t> 5 and </a:t>
            </a:r>
            <a:r>
              <a:rPr lang="en-US" sz="2400" b="1" dirty="0" err="1" smtClean="0"/>
              <a:t>iPad</a:t>
            </a:r>
            <a:r>
              <a:rPr lang="en-US" sz="2400" b="1" dirty="0" smtClean="0"/>
              <a:t>.  When you speak, your words are captured, digitized,  compressed and sent to the Cloud for processing.  Questions asked of “</a:t>
            </a:r>
            <a:r>
              <a:rPr lang="en-US" sz="2400" b="1" dirty="0" err="1" smtClean="0"/>
              <a:t>Siri</a:t>
            </a:r>
            <a:r>
              <a:rPr lang="en-US" sz="2400" b="1" dirty="0" smtClean="0"/>
              <a:t>” are quickly answered.  </a:t>
            </a:r>
            <a:endParaRPr lang="en-US" sz="2400" b="1" dirty="0"/>
          </a:p>
        </p:txBody>
      </p:sp>
      <p:sp>
        <p:nvSpPr>
          <p:cNvPr id="6" name="TextBox 5"/>
          <p:cNvSpPr txBox="1"/>
          <p:nvPr/>
        </p:nvSpPr>
        <p:spPr>
          <a:xfrm>
            <a:off x="609600" y="4114800"/>
            <a:ext cx="8001000" cy="1200329"/>
          </a:xfrm>
          <a:prstGeom prst="rect">
            <a:avLst/>
          </a:prstGeom>
          <a:noFill/>
        </p:spPr>
        <p:txBody>
          <a:bodyPr wrap="square" rtlCol="0">
            <a:spAutoFit/>
          </a:bodyPr>
          <a:lstStyle/>
          <a:p>
            <a:r>
              <a:rPr lang="en-US" sz="2400" b="1" dirty="0" smtClean="0"/>
              <a:t>Microsoft has a family of speech recognition apps based on its Speech API.  Windows speech recognition is available for Windows 7, 8, and 10.</a:t>
            </a:r>
            <a:endParaRPr lang="en-US" sz="2400" b="1"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solidFill>
                  <a:srgbClr val="FF0000"/>
                </a:solidFill>
              </a:rPr>
              <a:t>SPEAKER IDENTIFICATION: VOICEPRINTS</a:t>
            </a:r>
            <a:endParaRPr lang="en-US" sz="2800" b="1" dirty="0">
              <a:solidFill>
                <a:srgbClr val="FF0000"/>
              </a:solidFill>
            </a:endParaRPr>
          </a:p>
        </p:txBody>
      </p:sp>
      <p:sp>
        <p:nvSpPr>
          <p:cNvPr id="3" name="TextBox 2"/>
          <p:cNvSpPr txBox="1"/>
          <p:nvPr/>
        </p:nvSpPr>
        <p:spPr>
          <a:xfrm>
            <a:off x="533400" y="1752600"/>
            <a:ext cx="8229600" cy="2246769"/>
          </a:xfrm>
          <a:prstGeom prst="rect">
            <a:avLst/>
          </a:prstGeom>
          <a:noFill/>
        </p:spPr>
        <p:txBody>
          <a:bodyPr wrap="square" rtlCol="0">
            <a:spAutoFit/>
          </a:bodyPr>
          <a:lstStyle/>
          <a:p>
            <a:r>
              <a:rPr lang="en-US" sz="2000" b="1" dirty="0" smtClean="0"/>
              <a:t>Speech spectrograms portray short-term variations in intensity and frequency in graphical form.  Thus they give much useful information about speech articulation.   </a:t>
            </a:r>
            <a:endParaRPr lang="en-US" sz="2000" b="1" dirty="0" smtClean="0"/>
          </a:p>
          <a:p>
            <a:endParaRPr lang="en-US" sz="2000" b="1" dirty="0" smtClean="0"/>
          </a:p>
          <a:p>
            <a:r>
              <a:rPr lang="en-US" sz="2000" b="1" dirty="0" smtClean="0"/>
              <a:t>When two persons speak the same word, their articulation is similar but not identical.  Thus spectrograms of their speech will show similarities but also differences.  </a:t>
            </a:r>
            <a:endParaRPr lang="en-US" sz="2000" b="1"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1524000" y="0"/>
            <a:ext cx="5715000" cy="4505325"/>
          </a:xfrm>
          <a:prstGeom prst="rect">
            <a:avLst/>
          </a:prstGeom>
          <a:noFill/>
          <a:ln w="9525">
            <a:noFill/>
            <a:miter lim="800000"/>
            <a:headEnd/>
            <a:tailEnd/>
          </a:ln>
        </p:spPr>
      </p:pic>
      <p:sp>
        <p:nvSpPr>
          <p:cNvPr id="3" name="TextBox 2"/>
          <p:cNvSpPr txBox="1"/>
          <p:nvPr/>
        </p:nvSpPr>
        <p:spPr>
          <a:xfrm>
            <a:off x="304800" y="4724400"/>
            <a:ext cx="8534400" cy="646331"/>
          </a:xfrm>
          <a:prstGeom prst="rect">
            <a:avLst/>
          </a:prstGeom>
          <a:noFill/>
        </p:spPr>
        <p:txBody>
          <a:bodyPr wrap="square" rtlCol="0">
            <a:spAutoFit/>
          </a:bodyPr>
          <a:lstStyle/>
          <a:p>
            <a:r>
              <a:rPr lang="en-US" b="1" dirty="0" smtClean="0"/>
              <a:t>SPECTROGRAMS OF THE SPOKEN WORD “SCIENCE.”  WHICH TWO SPECTROGRAMS WERE MADE BY THE SAME SPEAKER?</a:t>
            </a:r>
            <a:endParaRPr lang="en-US"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2590800" y="304800"/>
            <a:ext cx="2667000" cy="685800"/>
          </a:xfrm>
        </p:spPr>
        <p:txBody>
          <a:bodyPr/>
          <a:lstStyle/>
          <a:p>
            <a:pPr algn="l"/>
            <a:r>
              <a:rPr lang="en-US" sz="2400" b="1">
                <a:solidFill>
                  <a:srgbClr val="000099"/>
                </a:solidFill>
                <a:latin typeface="Arial" charset="0"/>
              </a:rPr>
              <a:t>THE LARYNX</a:t>
            </a:r>
          </a:p>
        </p:txBody>
      </p:sp>
      <p:pic>
        <p:nvPicPr>
          <p:cNvPr id="6147" name="Picture 3" descr="C:\Documents and Settings\Elsi Stotts\My Documents\My Pictures\Larynx.jpg"/>
          <p:cNvPicPr>
            <a:picLocks noChangeAspect="1" noChangeArrowheads="1"/>
          </p:cNvPicPr>
          <p:nvPr/>
        </p:nvPicPr>
        <p:blipFill>
          <a:blip r:embed="rId2" cstate="print"/>
          <a:srcRect/>
          <a:stretch>
            <a:fillRect/>
          </a:stretch>
        </p:blipFill>
        <p:spPr bwMode="auto">
          <a:xfrm>
            <a:off x="1295400" y="990600"/>
            <a:ext cx="7848600" cy="5562600"/>
          </a:xfrm>
          <a:prstGeom prst="rect">
            <a:avLst/>
          </a:prstGeom>
          <a:noFill/>
        </p:spPr>
      </p:pic>
      <p:sp>
        <p:nvSpPr>
          <p:cNvPr id="6148" name="Text Box 4"/>
          <p:cNvSpPr txBox="1">
            <a:spLocks noChangeArrowheads="1"/>
          </p:cNvSpPr>
          <p:nvPr/>
        </p:nvSpPr>
        <p:spPr bwMode="auto">
          <a:xfrm>
            <a:off x="0" y="1946275"/>
            <a:ext cx="762000" cy="457200"/>
          </a:xfrm>
          <a:prstGeom prst="rect">
            <a:avLst/>
          </a:prstGeom>
          <a:noFill/>
          <a:ln w="9525">
            <a:noFill/>
            <a:miter lim="800000"/>
            <a:headEnd/>
            <a:tailEnd/>
          </a:ln>
          <a:effectLst/>
        </p:spPr>
        <p:txBody>
          <a:bodyPr>
            <a:spAutoFit/>
          </a:bodyPr>
          <a:lstStyle/>
          <a:p>
            <a:endParaRPr lang="en-US"/>
          </a:p>
        </p:txBody>
      </p:sp>
      <p:sp>
        <p:nvSpPr>
          <p:cNvPr id="6149" name="Text Box 5"/>
          <p:cNvSpPr txBox="1">
            <a:spLocks noChangeArrowheads="1"/>
          </p:cNvSpPr>
          <p:nvPr/>
        </p:nvSpPr>
        <p:spPr bwMode="auto">
          <a:xfrm>
            <a:off x="0" y="1828800"/>
            <a:ext cx="1447800" cy="1465263"/>
          </a:xfrm>
          <a:prstGeom prst="rect">
            <a:avLst/>
          </a:prstGeom>
          <a:noFill/>
          <a:ln w="9525">
            <a:noFill/>
            <a:miter lim="800000"/>
            <a:headEnd/>
            <a:tailEnd/>
          </a:ln>
          <a:effectLst/>
        </p:spPr>
        <p:txBody>
          <a:bodyPr>
            <a:spAutoFit/>
          </a:bodyPr>
          <a:lstStyle/>
          <a:p>
            <a:pPr marL="457200" indent="-457200">
              <a:buFontTx/>
              <a:buAutoNum type="alphaLcParenBoth"/>
            </a:pPr>
            <a:r>
              <a:rPr lang="en-US" sz="1800" b="1">
                <a:latin typeface="Arial" charset="0"/>
              </a:rPr>
              <a:t>BACK VIEW</a:t>
            </a:r>
          </a:p>
          <a:p>
            <a:pPr marL="457200" indent="-457200">
              <a:buFontTx/>
              <a:buAutoNum type="alphaLcParenBoth"/>
            </a:pPr>
            <a:endParaRPr lang="en-US" sz="1800" b="1">
              <a:latin typeface="Arial" charset="0"/>
            </a:endParaRPr>
          </a:p>
          <a:p>
            <a:pPr marL="457200" indent="-457200"/>
            <a:r>
              <a:rPr lang="en-US" sz="1800" b="1">
                <a:latin typeface="Arial" charset="0"/>
              </a:rPr>
              <a:t>(b)   SIDE VIEW</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1524000" y="0"/>
            <a:ext cx="5715000" cy="4505325"/>
          </a:xfrm>
          <a:prstGeom prst="rect">
            <a:avLst/>
          </a:prstGeom>
          <a:noFill/>
          <a:ln w="9525">
            <a:noFill/>
            <a:miter lim="800000"/>
            <a:headEnd/>
            <a:tailEnd/>
          </a:ln>
        </p:spPr>
      </p:pic>
      <p:sp>
        <p:nvSpPr>
          <p:cNvPr id="3" name="TextBox 2"/>
          <p:cNvSpPr txBox="1"/>
          <p:nvPr/>
        </p:nvSpPr>
        <p:spPr>
          <a:xfrm>
            <a:off x="304800" y="4724400"/>
            <a:ext cx="8534400" cy="646331"/>
          </a:xfrm>
          <a:prstGeom prst="rect">
            <a:avLst/>
          </a:prstGeom>
          <a:noFill/>
        </p:spPr>
        <p:txBody>
          <a:bodyPr wrap="square" rtlCol="0">
            <a:spAutoFit/>
          </a:bodyPr>
          <a:lstStyle/>
          <a:p>
            <a:r>
              <a:rPr lang="en-US" b="1" dirty="0" smtClean="0">
                <a:solidFill>
                  <a:srgbClr val="0070C0"/>
                </a:solidFill>
              </a:rPr>
              <a:t>THE TWO SPECTROGRAMS AT THE TOP WERE MADE BY THE SAME SPEAKER.  </a:t>
            </a:r>
          </a:p>
          <a:p>
            <a:r>
              <a:rPr lang="en-US" b="1" dirty="0" smtClean="0">
                <a:solidFill>
                  <a:srgbClr val="0070C0"/>
                </a:solidFill>
              </a:rPr>
              <a:t>THE TWO SPECTROGRAMS AT THE BOTTOM WERE MADE BY TWO OTHER SPEAKERS</a:t>
            </a:r>
            <a:endParaRPr lang="en-US" b="1" dirty="0">
              <a:solidFill>
                <a:srgbClr val="0070C0"/>
              </a:solidFill>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solidFill>
                  <a:srgbClr val="00B050"/>
                </a:solidFill>
              </a:rPr>
              <a:t>PROSODY</a:t>
            </a:r>
            <a:endParaRPr lang="en-US" sz="2800" b="1" dirty="0">
              <a:solidFill>
                <a:srgbClr val="00B050"/>
              </a:solidFill>
            </a:endParaRPr>
          </a:p>
        </p:txBody>
      </p:sp>
      <p:sp>
        <p:nvSpPr>
          <p:cNvPr id="3" name="Content Placeholder 2"/>
          <p:cNvSpPr>
            <a:spLocks noGrp="1"/>
          </p:cNvSpPr>
          <p:nvPr>
            <p:ph idx="1"/>
          </p:nvPr>
        </p:nvSpPr>
        <p:spPr/>
        <p:txBody>
          <a:bodyPr>
            <a:normAutofit/>
          </a:bodyPr>
          <a:lstStyle/>
          <a:p>
            <a:pPr>
              <a:buNone/>
            </a:pPr>
            <a:r>
              <a:rPr lang="en-US" sz="1800" b="1" dirty="0" smtClean="0"/>
              <a:t>IN LINGUISTICS, PROSODY IS THE RHYTHM, STRESS, AND INTONATION OF SPEECH.  PROSODY MAY REFLECT VARIOUS FEATURES OF THE SPEAKER OR THE UTTERANCE, THE EMOTIONAL STATE OF A SPEAKER, WHETHER THE UTTERANCE IS A STEMENT, A QUESTION, OR A COMMAND; WHETHER THE SPEAKER IS BEING IRONIC OR SARCASTIC; EMPHASIS, CONTRAST AND FOCUS.</a:t>
            </a:r>
          </a:p>
          <a:p>
            <a:pPr>
              <a:buNone/>
            </a:pPr>
            <a:endParaRPr lang="en-US" sz="1800" b="1" dirty="0" smtClean="0"/>
          </a:p>
          <a:p>
            <a:pPr>
              <a:buNone/>
            </a:pPr>
            <a:r>
              <a:rPr lang="en-US" sz="1800" b="1" dirty="0" smtClean="0"/>
              <a:t>IN TERMS OF ACOUSTICS, THE PROSODICS OF ORAL LANGUAGES INVOLVE VARIATION IN SYLLABLE LENGTH, LOUDNESS, PITCH, AND THE FORMANT FREQUENCIES OF SPEECH SOUNDS. </a:t>
            </a:r>
          </a:p>
          <a:p>
            <a:pPr>
              <a:buNone/>
            </a:pPr>
            <a:endParaRPr lang="en-US" sz="1800" b="1" dirty="0" smtClean="0"/>
          </a:p>
          <a:p>
            <a:pPr>
              <a:buNone/>
            </a:pPr>
            <a:r>
              <a:rPr lang="en-US" sz="1800" b="1" dirty="0" smtClean="0"/>
              <a:t>PROSODY IS OF GREAT INTEREST IN AUTOMATIC SPEECH RECOGNITION</a:t>
            </a:r>
            <a:endParaRPr lang="en-US" sz="1800" b="1"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solidFill>
                  <a:srgbClr val="C00000"/>
                </a:solidFill>
              </a:rPr>
              <a:t>DECLARATIVE, INTEROGATIVE, IMPERATIVE</a:t>
            </a:r>
            <a:endParaRPr lang="en-US" sz="2800" b="1" dirty="0">
              <a:solidFill>
                <a:srgbClr val="C00000"/>
              </a:solidFill>
            </a:endParaRPr>
          </a:p>
        </p:txBody>
      </p:sp>
      <p:sp>
        <p:nvSpPr>
          <p:cNvPr id="3" name="Content Placeholder 2"/>
          <p:cNvSpPr>
            <a:spLocks noGrp="1"/>
          </p:cNvSpPr>
          <p:nvPr>
            <p:ph idx="1"/>
          </p:nvPr>
        </p:nvSpPr>
        <p:spPr/>
        <p:txBody>
          <a:bodyPr>
            <a:normAutofit/>
          </a:bodyPr>
          <a:lstStyle/>
          <a:p>
            <a:pPr>
              <a:buNone/>
            </a:pPr>
            <a:r>
              <a:rPr lang="en-US" sz="1800" b="1" dirty="0" smtClean="0"/>
              <a:t>DECLARATIVE</a:t>
            </a:r>
            <a:r>
              <a:rPr lang="en-US" sz="1800" b="1" dirty="0" smtClean="0"/>
              <a:t>: “You are going home”</a:t>
            </a:r>
          </a:p>
          <a:p>
            <a:pPr>
              <a:buNone/>
            </a:pPr>
            <a:endParaRPr lang="en-US" sz="1800" b="1" dirty="0" smtClean="0"/>
          </a:p>
          <a:p>
            <a:pPr>
              <a:buNone/>
            </a:pPr>
            <a:r>
              <a:rPr lang="en-US" sz="1800" b="1" dirty="0" smtClean="0"/>
              <a:t>INTEROGATIVE: “You are going home?”  (voice is raised at end of sentence)</a:t>
            </a:r>
          </a:p>
          <a:p>
            <a:pPr>
              <a:buNone/>
            </a:pPr>
            <a:endParaRPr lang="en-US" sz="1800" b="1" dirty="0" smtClean="0"/>
          </a:p>
          <a:p>
            <a:pPr>
              <a:buNone/>
            </a:pPr>
            <a:r>
              <a:rPr lang="en-US" sz="1800" b="1" dirty="0" smtClean="0"/>
              <a:t>IMPERATIVE: “You ARE going home!”  (are is emphasized)</a:t>
            </a:r>
            <a:endParaRPr lang="en-US" sz="1800" b="1"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solidFill>
                  <a:srgbClr val="7030A0"/>
                </a:solidFill>
              </a:rPr>
              <a:t>EMOTIONAL STATE OF THE SPEAKER</a:t>
            </a:r>
            <a:endParaRPr lang="en-US" sz="2800" b="1" dirty="0">
              <a:solidFill>
                <a:srgbClr val="7030A0"/>
              </a:solidFill>
            </a:endParaRPr>
          </a:p>
        </p:txBody>
      </p:sp>
      <p:sp>
        <p:nvSpPr>
          <p:cNvPr id="3" name="Content Placeholder 2"/>
          <p:cNvSpPr>
            <a:spLocks noGrp="1"/>
          </p:cNvSpPr>
          <p:nvPr>
            <p:ph idx="1"/>
          </p:nvPr>
        </p:nvSpPr>
        <p:spPr/>
        <p:txBody>
          <a:bodyPr>
            <a:normAutofit/>
          </a:bodyPr>
          <a:lstStyle/>
          <a:p>
            <a:pPr>
              <a:buNone/>
            </a:pPr>
            <a:r>
              <a:rPr lang="en-US" sz="1800" b="1" dirty="0" smtClean="0"/>
              <a:t>PROSODIC FEATURES TEND TO INDICATE THE EMOTIONAL STATE OF THE SPEAKER. </a:t>
            </a:r>
          </a:p>
          <a:p>
            <a:pPr>
              <a:buNone/>
            </a:pPr>
            <a:r>
              <a:rPr lang="en-US" sz="1800" b="1" dirty="0" smtClean="0"/>
              <a:t>“RAISING ONE’S VOICE “ IN ANGER, FOR EXAMPLE, INCREASES BOTH LOUDNESS AND PITCH. </a:t>
            </a:r>
          </a:p>
          <a:p>
            <a:pPr>
              <a:buNone/>
            </a:pPr>
            <a:r>
              <a:rPr lang="en-US" sz="1800" b="1" dirty="0" smtClean="0"/>
              <a:t>A STATE OF EXCITEMENT FREQUENCY CAUSES AN INCREASE IN THE RATE OF SPEAKING.  ATTEMPTS HAVE BEEN MADE TO ACCOMPLISH ACOUSTIC “LIE DETECTION” BY ANALYZING THE PROSODIC FEATURES OF RECORDED SPEECH FOR EVIDENCE OF STRESS</a:t>
            </a:r>
          </a:p>
          <a:p>
            <a:pPr>
              <a:buNone/>
            </a:pPr>
            <a:endParaRPr lang="en-US" sz="1800" b="1" dirty="0" smtClean="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a:bodyPr>
          <a:lstStyle/>
          <a:p>
            <a:r>
              <a:rPr lang="en-US" sz="2800" b="1" dirty="0" smtClean="0">
                <a:solidFill>
                  <a:srgbClr val="C00000"/>
                </a:solidFill>
              </a:rPr>
              <a:t>TONE</a:t>
            </a:r>
            <a:endParaRPr lang="en-US" sz="2800" b="1" dirty="0">
              <a:solidFill>
                <a:srgbClr val="C00000"/>
              </a:solidFill>
            </a:endParaRPr>
          </a:p>
        </p:txBody>
      </p:sp>
      <p:pic>
        <p:nvPicPr>
          <p:cNvPr id="4" name="Content Placeholder 3" descr="15.18 SofS.jpg"/>
          <p:cNvPicPr>
            <a:picLocks noGrp="1" noChangeAspect="1"/>
          </p:cNvPicPr>
          <p:nvPr>
            <p:ph idx="1"/>
          </p:nvPr>
        </p:nvPicPr>
        <p:blipFill>
          <a:blip r:embed="rId2" cstate="print"/>
          <a:stretch>
            <a:fillRect/>
          </a:stretch>
        </p:blipFill>
        <p:spPr>
          <a:xfrm>
            <a:off x="4414502" y="1219200"/>
            <a:ext cx="4729498" cy="5638800"/>
          </a:xfrm>
        </p:spPr>
      </p:pic>
      <p:sp>
        <p:nvSpPr>
          <p:cNvPr id="5" name="TextBox 4"/>
          <p:cNvSpPr txBox="1"/>
          <p:nvPr/>
        </p:nvSpPr>
        <p:spPr>
          <a:xfrm>
            <a:off x="228600" y="1447800"/>
            <a:ext cx="3581400" cy="3416320"/>
          </a:xfrm>
          <a:prstGeom prst="rect">
            <a:avLst/>
          </a:prstGeom>
          <a:noFill/>
        </p:spPr>
        <p:txBody>
          <a:bodyPr wrap="square" rtlCol="0">
            <a:spAutoFit/>
          </a:bodyPr>
          <a:lstStyle/>
          <a:p>
            <a:r>
              <a:rPr lang="en-US" sz="2400" b="1" dirty="0" smtClean="0"/>
              <a:t>In some languages, such as Chinese, a phoneme can take on different meanings depending on its tone.   </a:t>
            </a:r>
            <a:endParaRPr lang="en-US" sz="2400" b="1" dirty="0" smtClean="0"/>
          </a:p>
          <a:p>
            <a:endParaRPr lang="en-US" sz="2400" b="1" dirty="0" smtClean="0"/>
          </a:p>
          <a:p>
            <a:r>
              <a:rPr lang="en-US" sz="2400" b="1" dirty="0" smtClean="0"/>
              <a:t>The four tones in Mandarin Chinese are shown.   </a:t>
            </a:r>
            <a:endParaRPr lang="en-US" sz="2400" b="1"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solidFill>
                  <a:srgbClr val="0070C0"/>
                </a:solidFill>
              </a:rPr>
              <a:t>ACCENTS</a:t>
            </a:r>
            <a:endParaRPr lang="en-US" sz="2800" b="1" dirty="0">
              <a:solidFill>
                <a:srgbClr val="0070C0"/>
              </a:solidFill>
            </a:endParaRPr>
          </a:p>
        </p:txBody>
      </p:sp>
      <p:sp>
        <p:nvSpPr>
          <p:cNvPr id="3" name="TextBox 2"/>
          <p:cNvSpPr txBox="1"/>
          <p:nvPr/>
        </p:nvSpPr>
        <p:spPr>
          <a:xfrm>
            <a:off x="381000" y="1600200"/>
            <a:ext cx="8534400" cy="1754326"/>
          </a:xfrm>
          <a:prstGeom prst="rect">
            <a:avLst/>
          </a:prstGeom>
          <a:noFill/>
        </p:spPr>
        <p:txBody>
          <a:bodyPr wrap="square" rtlCol="0">
            <a:spAutoFit/>
          </a:bodyPr>
          <a:lstStyle/>
          <a:p>
            <a:r>
              <a:rPr lang="en-US" b="1" dirty="0" smtClean="0"/>
              <a:t>“TWO COUNTRIES SEPARATED BY A COMMON LANGUAGE”</a:t>
            </a:r>
          </a:p>
          <a:p>
            <a:endParaRPr lang="en-US" dirty="0" smtClean="0"/>
          </a:p>
          <a:p>
            <a:r>
              <a:rPr lang="en-US" b="1" dirty="0" smtClean="0"/>
              <a:t>Have you ever misunderstood someone or been misunderstood by someone who speaks with a different accent? The sounds that an American hears as 'Bob the clerk' may be heard by an Australian as 'barb the clock'.</a:t>
            </a:r>
            <a:r>
              <a:rPr lang="en-US" dirty="0" smtClean="0"/>
              <a:t/>
            </a:r>
            <a:br>
              <a:rPr lang="en-US" dirty="0" smtClean="0"/>
            </a:br>
            <a:endParaRPr lang="en-US" b="1"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Australian Vowel Plane as at 26/09/2007"/>
          <p:cNvPicPr>
            <a:picLocks noChangeAspect="1" noChangeArrowheads="1"/>
          </p:cNvPicPr>
          <p:nvPr/>
        </p:nvPicPr>
        <p:blipFill>
          <a:blip r:embed="rId2" cstate="print"/>
          <a:srcRect/>
          <a:stretch>
            <a:fillRect/>
          </a:stretch>
        </p:blipFill>
        <p:spPr bwMode="auto">
          <a:xfrm>
            <a:off x="228601" y="0"/>
            <a:ext cx="7010400" cy="4627039"/>
          </a:xfrm>
          <a:prstGeom prst="rect">
            <a:avLst/>
          </a:prstGeom>
          <a:noFill/>
        </p:spPr>
      </p:pic>
      <p:sp>
        <p:nvSpPr>
          <p:cNvPr id="3" name="TextBox 2"/>
          <p:cNvSpPr txBox="1"/>
          <p:nvPr/>
        </p:nvSpPr>
        <p:spPr>
          <a:xfrm>
            <a:off x="0" y="4495800"/>
            <a:ext cx="8991600" cy="2308324"/>
          </a:xfrm>
          <a:prstGeom prst="rect">
            <a:avLst/>
          </a:prstGeom>
          <a:noFill/>
        </p:spPr>
        <p:txBody>
          <a:bodyPr wrap="square" rtlCol="0">
            <a:spAutoFit/>
          </a:bodyPr>
          <a:lstStyle/>
          <a:p>
            <a:r>
              <a:rPr lang="en-US" dirty="0" smtClean="0"/>
              <a:t>The two most important parameters in determining different vowel sounds are the first two formants, which are frequency bands with increased power. These are the two axes on the graph. The axes are traditionally plotted backwards, as here, so that they approximately correspond to the axes long used by phoneticians and linguists: F1 (vertical) approximately corresponds to the jaw height (which correlates negatively with the extent of the mouth opening). F2 (horizontal) approximately corresponds to the position (forward or back) of the constriction of the vocal tract where the tongue is close to the roof of the mouth. Other important parameters are the length of the vowel and other formants</a:t>
            </a:r>
            <a:endParaRPr 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Australian Vowel Plane as at 26/09/2007">
            <a:hlinkClick r:id="rId2"/>
          </p:cNvPr>
          <p:cNvPicPr>
            <a:picLocks noChangeAspect="1" noChangeArrowheads="1"/>
          </p:cNvPicPr>
          <p:nvPr/>
        </p:nvPicPr>
        <p:blipFill>
          <a:blip r:embed="rId3" cstate="print"/>
          <a:srcRect/>
          <a:stretch>
            <a:fillRect/>
          </a:stretch>
        </p:blipFill>
        <p:spPr bwMode="auto">
          <a:xfrm>
            <a:off x="0" y="228600"/>
            <a:ext cx="8658764" cy="5715000"/>
          </a:xfrm>
          <a:prstGeom prst="rect">
            <a:avLst/>
          </a:prstGeom>
          <a:noFill/>
        </p:spPr>
      </p:pic>
      <p:sp>
        <p:nvSpPr>
          <p:cNvPr id="4" name="TextBox 3"/>
          <p:cNvSpPr txBox="1"/>
          <p:nvPr/>
        </p:nvSpPr>
        <p:spPr>
          <a:xfrm>
            <a:off x="457200" y="5638800"/>
            <a:ext cx="8153400" cy="369332"/>
          </a:xfrm>
          <a:prstGeom prst="rect">
            <a:avLst/>
          </a:prstGeom>
          <a:noFill/>
        </p:spPr>
        <p:txBody>
          <a:bodyPr wrap="square" rtlCol="0">
            <a:spAutoFit/>
          </a:bodyPr>
          <a:lstStyle/>
          <a:p>
            <a:r>
              <a:rPr lang="en-US" b="1" dirty="0" smtClean="0"/>
              <a:t>F1 AND F2 FOR ENGLISH VOWEL SOUNDS SPOKEN BY AUSTRALIAN SPEAKERS</a:t>
            </a:r>
            <a:endParaRPr lang="en-US" b="1" dirty="0"/>
          </a:p>
        </p:txBody>
      </p:sp>
      <p:sp>
        <p:nvSpPr>
          <p:cNvPr id="5" name="TextBox 4"/>
          <p:cNvSpPr txBox="1"/>
          <p:nvPr/>
        </p:nvSpPr>
        <p:spPr>
          <a:xfrm>
            <a:off x="152400" y="6172200"/>
            <a:ext cx="8686800" cy="369332"/>
          </a:xfrm>
          <a:prstGeom prst="rect">
            <a:avLst/>
          </a:prstGeom>
          <a:noFill/>
        </p:spPr>
        <p:txBody>
          <a:bodyPr wrap="square" rtlCol="0">
            <a:spAutoFit/>
          </a:bodyPr>
          <a:lstStyle/>
          <a:p>
            <a:r>
              <a:rPr lang="en-US" b="1" dirty="0" smtClean="0"/>
              <a:t>F1 CORRELATES WITH MOUTH OPENING; F2 CORRELATES WITH TONGUE PLACEMENT</a:t>
            </a:r>
            <a:endParaRPr lang="en-US" b="1"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Australian Vowel Plane as at 26/09/2007">
            <a:hlinkClick r:id="rId2"/>
          </p:cNvPr>
          <p:cNvPicPr>
            <a:picLocks noChangeAspect="1" noChangeArrowheads="1"/>
          </p:cNvPicPr>
          <p:nvPr/>
        </p:nvPicPr>
        <p:blipFill>
          <a:blip r:embed="rId3" cstate="print"/>
          <a:srcRect/>
          <a:stretch>
            <a:fillRect/>
          </a:stretch>
        </p:blipFill>
        <p:spPr bwMode="auto">
          <a:xfrm>
            <a:off x="0" y="-1"/>
            <a:ext cx="5334000" cy="3520573"/>
          </a:xfrm>
          <a:prstGeom prst="rect">
            <a:avLst/>
          </a:prstGeom>
          <a:noFill/>
        </p:spPr>
      </p:pic>
      <p:pic>
        <p:nvPicPr>
          <p:cNvPr id="27652" name="Picture 4" descr="United States Vowel Plane as at 26/09/2007">
            <a:hlinkClick r:id="rId4"/>
          </p:cNvPr>
          <p:cNvPicPr>
            <a:picLocks noChangeAspect="1" noChangeArrowheads="1"/>
          </p:cNvPicPr>
          <p:nvPr/>
        </p:nvPicPr>
        <p:blipFill>
          <a:blip r:embed="rId5" cstate="print"/>
          <a:srcRect/>
          <a:stretch>
            <a:fillRect/>
          </a:stretch>
        </p:blipFill>
        <p:spPr bwMode="auto">
          <a:xfrm>
            <a:off x="3581400" y="3329052"/>
            <a:ext cx="5562600" cy="3528948"/>
          </a:xfrm>
          <a:prstGeom prst="rect">
            <a:avLst/>
          </a:prstGeom>
          <a:noFill/>
        </p:spPr>
      </p:pic>
      <p:sp>
        <p:nvSpPr>
          <p:cNvPr id="5" name="TextBox 4"/>
          <p:cNvSpPr txBox="1"/>
          <p:nvPr/>
        </p:nvSpPr>
        <p:spPr>
          <a:xfrm>
            <a:off x="4724400" y="6324600"/>
            <a:ext cx="3581400" cy="369332"/>
          </a:xfrm>
          <a:prstGeom prst="rect">
            <a:avLst/>
          </a:prstGeom>
          <a:noFill/>
        </p:spPr>
        <p:txBody>
          <a:bodyPr wrap="square" rtlCol="0">
            <a:spAutoFit/>
          </a:bodyPr>
          <a:lstStyle/>
          <a:p>
            <a:r>
              <a:rPr lang="en-US" b="1" dirty="0" smtClean="0"/>
              <a:t>AMERICAN SPEAKER</a:t>
            </a:r>
            <a:endParaRPr lang="en-US" b="1" dirty="0"/>
          </a:p>
        </p:txBody>
      </p:sp>
      <p:sp>
        <p:nvSpPr>
          <p:cNvPr id="6" name="TextBox 5"/>
          <p:cNvSpPr txBox="1"/>
          <p:nvPr/>
        </p:nvSpPr>
        <p:spPr>
          <a:xfrm>
            <a:off x="381000" y="3048000"/>
            <a:ext cx="3200400" cy="369332"/>
          </a:xfrm>
          <a:prstGeom prst="rect">
            <a:avLst/>
          </a:prstGeom>
          <a:noFill/>
        </p:spPr>
        <p:txBody>
          <a:bodyPr wrap="square" rtlCol="0">
            <a:spAutoFit/>
          </a:bodyPr>
          <a:lstStyle/>
          <a:p>
            <a:r>
              <a:rPr lang="en-US" b="1" dirty="0" smtClean="0"/>
              <a:t>AUSTRALIAN SPEAKER</a:t>
            </a:r>
            <a:endParaRPr lang="en-US" b="1" dirty="0"/>
          </a:p>
        </p:txBody>
      </p:sp>
      <p:sp>
        <p:nvSpPr>
          <p:cNvPr id="7" name="TextBox 6"/>
          <p:cNvSpPr txBox="1"/>
          <p:nvPr/>
        </p:nvSpPr>
        <p:spPr>
          <a:xfrm>
            <a:off x="228600" y="4038600"/>
            <a:ext cx="3810000" cy="2308324"/>
          </a:xfrm>
          <a:prstGeom prst="rect">
            <a:avLst/>
          </a:prstGeom>
          <a:noFill/>
        </p:spPr>
        <p:txBody>
          <a:bodyPr wrap="square" rtlCol="0">
            <a:spAutoFit/>
          </a:bodyPr>
          <a:lstStyle/>
          <a:p>
            <a:r>
              <a:rPr lang="en-US" b="1" dirty="0" smtClean="0"/>
              <a:t>For the Australians in this sample, the words "</a:t>
            </a:r>
            <a:r>
              <a:rPr lang="en-US" b="1" dirty="0" err="1" smtClean="0"/>
              <a:t>hud</a:t>
            </a:r>
            <a:r>
              <a:rPr lang="en-US" b="1" dirty="0" smtClean="0"/>
              <a:t>" and "hard" have a similar sound, the main difference is the length. For this sample of Americans, it is "</a:t>
            </a:r>
            <a:r>
              <a:rPr lang="en-US" b="1" dirty="0" err="1" smtClean="0"/>
              <a:t>hud</a:t>
            </a:r>
            <a:r>
              <a:rPr lang="en-US" b="1" dirty="0" smtClean="0"/>
              <a:t>" and "heard" that are distinguished by length. For an Australian, a long bud is a bard, for an American, it's a bird. </a:t>
            </a:r>
            <a:endParaRPr lang="en-US" b="1"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1371600"/>
            <a:ext cx="8458200" cy="923330"/>
          </a:xfrm>
          <a:prstGeom prst="rect">
            <a:avLst/>
          </a:prstGeom>
          <a:noFill/>
        </p:spPr>
        <p:txBody>
          <a:bodyPr wrap="square" rtlCol="0">
            <a:spAutoFit/>
          </a:bodyPr>
          <a:lstStyle/>
          <a:p>
            <a:r>
              <a:rPr lang="en-US" b="1" dirty="0" smtClean="0"/>
              <a:t>TO PARTICIPATE IN THIS SURVEY BY WOLFE, SMITH AND COLLEAGUES, CLICK ON  </a:t>
            </a:r>
            <a:r>
              <a:rPr lang="en-US" dirty="0" smtClean="0"/>
              <a:t>http://project.phys.unsw.edu.au/swe/survey/form.php</a:t>
            </a:r>
          </a:p>
          <a:p>
            <a:r>
              <a:rPr lang="en-US" b="1" dirty="0" smtClean="0"/>
              <a:t> </a:t>
            </a:r>
            <a:endParaRPr lang="en-US" b="1" dirty="0"/>
          </a:p>
        </p:txBody>
      </p:sp>
      <p:pic>
        <p:nvPicPr>
          <p:cNvPr id="30722" name="Picture 2" descr="Joe Wolfe">
            <a:hlinkClick r:id="rId2"/>
          </p:cNvPr>
          <p:cNvPicPr>
            <a:picLocks noChangeAspect="1" noChangeArrowheads="1"/>
          </p:cNvPicPr>
          <p:nvPr/>
        </p:nvPicPr>
        <p:blipFill>
          <a:blip r:embed="rId3" cstate="print"/>
          <a:srcRect/>
          <a:stretch>
            <a:fillRect/>
          </a:stretch>
        </p:blipFill>
        <p:spPr bwMode="auto">
          <a:xfrm>
            <a:off x="228600" y="2819400"/>
            <a:ext cx="1905000" cy="2667000"/>
          </a:xfrm>
          <a:prstGeom prst="rect">
            <a:avLst/>
          </a:prstGeom>
          <a:noFill/>
        </p:spPr>
      </p:pic>
      <p:pic>
        <p:nvPicPr>
          <p:cNvPr id="30724" name="Picture 4" descr="John R. Smith">
            <a:hlinkClick r:id="rId4"/>
          </p:cNvPr>
          <p:cNvPicPr>
            <a:picLocks noChangeAspect="1" noChangeArrowheads="1"/>
          </p:cNvPicPr>
          <p:nvPr/>
        </p:nvPicPr>
        <p:blipFill>
          <a:blip r:embed="rId5" cstate="print"/>
          <a:srcRect/>
          <a:stretch>
            <a:fillRect/>
          </a:stretch>
        </p:blipFill>
        <p:spPr bwMode="auto">
          <a:xfrm>
            <a:off x="2743200" y="2895600"/>
            <a:ext cx="1905000" cy="26670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81000" y="304800"/>
            <a:ext cx="8458200" cy="1143000"/>
          </a:xfrm>
        </p:spPr>
        <p:txBody>
          <a:bodyPr/>
          <a:lstStyle/>
          <a:p>
            <a:pPr algn="l"/>
            <a:r>
              <a:rPr lang="en-US" sz="2400" b="1" dirty="0">
                <a:solidFill>
                  <a:srgbClr val="000066"/>
                </a:solidFill>
                <a:latin typeface="Arial" charset="0"/>
              </a:rPr>
              <a:t>               VOCAL </a:t>
            </a:r>
            <a:r>
              <a:rPr lang="en-US" sz="2400" b="1" dirty="0" smtClean="0">
                <a:solidFill>
                  <a:srgbClr val="000066"/>
                </a:solidFill>
                <a:latin typeface="Arial" charset="0"/>
              </a:rPr>
              <a:t>FOLDS</a:t>
            </a:r>
            <a:br>
              <a:rPr lang="en-US" sz="2400" b="1" dirty="0" smtClean="0">
                <a:solidFill>
                  <a:srgbClr val="000066"/>
                </a:solidFill>
                <a:latin typeface="Arial" charset="0"/>
              </a:rPr>
            </a:br>
            <a:r>
              <a:rPr lang="en-US" sz="2400" b="1" dirty="0">
                <a:solidFill>
                  <a:srgbClr val="000066"/>
                </a:solidFill>
                <a:latin typeface="Arial" charset="0"/>
              </a:rPr>
              <a:t/>
            </a:r>
            <a:br>
              <a:rPr lang="en-US" sz="2400" b="1" dirty="0">
                <a:solidFill>
                  <a:srgbClr val="000066"/>
                </a:solidFill>
                <a:latin typeface="Arial" charset="0"/>
              </a:rPr>
            </a:br>
            <a:r>
              <a:rPr lang="en-US" sz="2000" b="1" dirty="0">
                <a:latin typeface="Arial" charset="0"/>
              </a:rPr>
              <a:t>       </a:t>
            </a:r>
            <a:r>
              <a:rPr lang="en-US" sz="2000" b="1" dirty="0">
                <a:solidFill>
                  <a:srgbClr val="CC0000"/>
                </a:solidFill>
                <a:latin typeface="Arial" charset="0"/>
              </a:rPr>
              <a:t>CONTROL OF THE GLOTTAL OPENING BY THE ARYTENOIDS</a:t>
            </a:r>
            <a:endParaRPr lang="en-US" sz="2400" b="1" dirty="0">
              <a:solidFill>
                <a:srgbClr val="CC0000"/>
              </a:solidFill>
              <a:latin typeface="Arial" charset="0"/>
            </a:endParaRPr>
          </a:p>
        </p:txBody>
      </p:sp>
      <p:pic>
        <p:nvPicPr>
          <p:cNvPr id="7171" name="Picture 3" descr="C:\Documents and Settings\Elsi Stotts\My Documents\My Pictures\vocal folds.jpg"/>
          <p:cNvPicPr>
            <a:picLocks noChangeAspect="1" noChangeArrowheads="1"/>
          </p:cNvPicPr>
          <p:nvPr/>
        </p:nvPicPr>
        <p:blipFill>
          <a:blip r:embed="rId2" cstate="print"/>
          <a:srcRect/>
          <a:stretch>
            <a:fillRect/>
          </a:stretch>
        </p:blipFill>
        <p:spPr bwMode="auto">
          <a:xfrm>
            <a:off x="609600" y="1676400"/>
            <a:ext cx="7924800" cy="4800600"/>
          </a:xfrm>
          <a:prstGeom prst="rect">
            <a:avLst/>
          </a:prstGeom>
          <a:noFill/>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533400"/>
            <a:ext cx="8229600" cy="1938992"/>
          </a:xfrm>
          <a:prstGeom prst="rect">
            <a:avLst/>
          </a:prstGeom>
          <a:noFill/>
        </p:spPr>
        <p:txBody>
          <a:bodyPr wrap="square" rtlCol="0">
            <a:spAutoFit/>
          </a:bodyPr>
          <a:lstStyle/>
          <a:p>
            <a:r>
              <a:rPr lang="en-US" sz="2400" b="1" dirty="0" smtClean="0"/>
              <a:t>Assignment for Monday:</a:t>
            </a:r>
          </a:p>
          <a:p>
            <a:endParaRPr lang="en-US" sz="2400" b="1" dirty="0" smtClean="0"/>
          </a:p>
          <a:p>
            <a:r>
              <a:rPr lang="en-US" sz="2400" b="1" dirty="0" smtClean="0"/>
              <a:t>Exercises in Chapter 15: 1, 2, 4, 5, 6, 7 (p.353-4)</a:t>
            </a:r>
          </a:p>
          <a:p>
            <a:endParaRPr lang="en-US" sz="2400" b="1" dirty="0" smtClean="0"/>
          </a:p>
          <a:p>
            <a:r>
              <a:rPr lang="en-US" sz="2400" b="1" dirty="0" smtClean="0"/>
              <a:t>Read Chapter 17</a:t>
            </a:r>
            <a:endParaRPr lang="en-US" sz="2400"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rmAutofit/>
          </a:bodyPr>
          <a:lstStyle/>
          <a:p>
            <a:r>
              <a:rPr lang="en-US" sz="3200" dirty="0" smtClean="0">
                <a:solidFill>
                  <a:srgbClr val="C00000"/>
                </a:solidFill>
                <a:latin typeface="Arial Rounded MT Bold" pitchFamily="34" charset="0"/>
              </a:rPr>
              <a:t>VOCAL FOLD VIBRATIONS</a:t>
            </a:r>
            <a:endParaRPr lang="en-US" sz="3200" dirty="0">
              <a:solidFill>
                <a:srgbClr val="C00000"/>
              </a:solidFill>
              <a:latin typeface="Arial Rounded MT Bold" pitchFamily="34" charset="0"/>
            </a:endParaRPr>
          </a:p>
        </p:txBody>
      </p:sp>
      <p:sp>
        <p:nvSpPr>
          <p:cNvPr id="3" name="Content Placeholder 2"/>
          <p:cNvSpPr>
            <a:spLocks noGrp="1"/>
          </p:cNvSpPr>
          <p:nvPr>
            <p:ph idx="1"/>
          </p:nvPr>
        </p:nvSpPr>
        <p:spPr/>
        <p:txBody>
          <a:bodyPr/>
          <a:lstStyle/>
          <a:p>
            <a:endParaRPr lang="en-US" dirty="0"/>
          </a:p>
        </p:txBody>
      </p:sp>
      <p:pic>
        <p:nvPicPr>
          <p:cNvPr id="1026" name="Picture 2" descr="C:\Users\Tom\Pictures\Laryngeal mirror.jpg"/>
          <p:cNvPicPr>
            <a:picLocks noChangeAspect="1" noChangeArrowheads="1"/>
          </p:cNvPicPr>
          <p:nvPr/>
        </p:nvPicPr>
        <p:blipFill>
          <a:blip r:embed="rId2" cstate="print"/>
          <a:srcRect/>
          <a:stretch>
            <a:fillRect/>
          </a:stretch>
        </p:blipFill>
        <p:spPr bwMode="auto">
          <a:xfrm>
            <a:off x="2209801" y="609600"/>
            <a:ext cx="5715000" cy="3770313"/>
          </a:xfrm>
          <a:prstGeom prst="rect">
            <a:avLst/>
          </a:prstGeom>
          <a:noFill/>
        </p:spPr>
      </p:pic>
      <p:pic>
        <p:nvPicPr>
          <p:cNvPr id="1027" name="Picture 3" descr="C:\Users\Tom\Pictures\glottograms.jpg"/>
          <p:cNvPicPr>
            <a:picLocks noChangeAspect="1" noChangeArrowheads="1"/>
          </p:cNvPicPr>
          <p:nvPr/>
        </p:nvPicPr>
        <p:blipFill>
          <a:blip r:embed="rId3" cstate="print"/>
          <a:srcRect/>
          <a:stretch>
            <a:fillRect/>
          </a:stretch>
        </p:blipFill>
        <p:spPr bwMode="auto">
          <a:xfrm>
            <a:off x="2895600" y="4224337"/>
            <a:ext cx="4691074" cy="2862263"/>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US" sz="2400" dirty="0" smtClean="0">
                <a:solidFill>
                  <a:srgbClr val="0070C0"/>
                </a:solidFill>
                <a:latin typeface="Arial Rounded MT Bold" pitchFamily="34" charset="0"/>
              </a:rPr>
              <a:t>GLOTTOGRAMS (GLOTTAL FLOW WAVEFORMS)</a:t>
            </a:r>
            <a:endParaRPr lang="en-US" sz="2400" dirty="0">
              <a:solidFill>
                <a:srgbClr val="0070C0"/>
              </a:solidFill>
              <a:latin typeface="Arial Rounded MT Bold" pitchFamily="34" charset="0"/>
            </a:endParaRPr>
          </a:p>
        </p:txBody>
      </p:sp>
      <p:sp>
        <p:nvSpPr>
          <p:cNvPr id="3" name="TextBox 2"/>
          <p:cNvSpPr txBox="1"/>
          <p:nvPr/>
        </p:nvSpPr>
        <p:spPr>
          <a:xfrm>
            <a:off x="304800" y="685800"/>
            <a:ext cx="8534400" cy="369332"/>
          </a:xfrm>
          <a:prstGeom prst="rect">
            <a:avLst/>
          </a:prstGeom>
          <a:noFill/>
        </p:spPr>
        <p:txBody>
          <a:bodyPr wrap="square" rtlCol="0">
            <a:spAutoFit/>
          </a:bodyPr>
          <a:lstStyle/>
          <a:p>
            <a:r>
              <a:rPr lang="en-US" dirty="0" smtClean="0">
                <a:latin typeface="Arial Rounded MT Bold" pitchFamily="34" charset="0"/>
              </a:rPr>
              <a:t>SHOW HOW THE AIR FLOW THROUGH THE GLOTTIS VARIES WITH TIME</a:t>
            </a:r>
          </a:p>
        </p:txBody>
      </p:sp>
      <p:pic>
        <p:nvPicPr>
          <p:cNvPr id="4" name="Picture 3" descr="16.12 Handbook.jpg"/>
          <p:cNvPicPr>
            <a:picLocks noChangeAspect="1"/>
          </p:cNvPicPr>
          <p:nvPr/>
        </p:nvPicPr>
        <p:blipFill>
          <a:blip r:embed="rId2" cstate="print"/>
          <a:stretch>
            <a:fillRect/>
          </a:stretch>
        </p:blipFill>
        <p:spPr>
          <a:xfrm>
            <a:off x="2731503" y="1143000"/>
            <a:ext cx="6152147" cy="571500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normAutofit/>
          </a:bodyPr>
          <a:lstStyle/>
          <a:p>
            <a:r>
              <a:rPr lang="en-US" sz="2400" dirty="0" smtClean="0">
                <a:solidFill>
                  <a:srgbClr val="C00000"/>
                </a:solidFill>
                <a:latin typeface="Arial Rounded MT Bold" pitchFamily="34" charset="0"/>
              </a:rPr>
              <a:t>GLOTTAL MASK WITH INVERSE FILTERING</a:t>
            </a:r>
            <a:endParaRPr lang="en-US" sz="2400" dirty="0">
              <a:solidFill>
                <a:srgbClr val="C00000"/>
              </a:solidFill>
              <a:latin typeface="Arial Rounded MT Bold" pitchFamily="34" charset="0"/>
            </a:endParaRPr>
          </a:p>
        </p:txBody>
      </p:sp>
      <p:sp>
        <p:nvSpPr>
          <p:cNvPr id="3" name="Content Placeholder 2"/>
          <p:cNvSpPr>
            <a:spLocks noGrp="1"/>
          </p:cNvSpPr>
          <p:nvPr>
            <p:ph idx="1"/>
          </p:nvPr>
        </p:nvSpPr>
        <p:spPr>
          <a:xfrm>
            <a:off x="228600" y="1600200"/>
            <a:ext cx="4419600" cy="4525963"/>
          </a:xfrm>
        </p:spPr>
        <p:txBody>
          <a:bodyPr>
            <a:noAutofit/>
          </a:bodyPr>
          <a:lstStyle/>
          <a:p>
            <a:pPr>
              <a:buNone/>
            </a:pPr>
            <a:r>
              <a:rPr lang="en-US" sz="2400" b="1" dirty="0" smtClean="0"/>
              <a:t>Subject phonates through an acoustic resistance, so that the microphone measures glottal flow</a:t>
            </a:r>
          </a:p>
          <a:p>
            <a:pPr>
              <a:buNone/>
            </a:pPr>
            <a:endParaRPr lang="en-US" sz="2400" b="1" dirty="0" smtClean="0"/>
          </a:p>
          <a:p>
            <a:pPr>
              <a:buNone/>
            </a:pPr>
            <a:r>
              <a:rPr lang="en-US" sz="2400" b="1" dirty="0" smtClean="0"/>
              <a:t>Inverse filter has a transfer function is the inverse of the vocal tract transfer function.  Thus it minimizes the effect of the vocal tract and displays the glottal flow as if there were no vocal tract,  </a:t>
            </a:r>
            <a:endParaRPr lang="en-US" sz="2400" b="1" dirty="0"/>
          </a:p>
        </p:txBody>
      </p:sp>
      <p:pic>
        <p:nvPicPr>
          <p:cNvPr id="2050" name="Picture 2" descr="C:\Users\Tom\Pictures\glottal_mask.jpg"/>
          <p:cNvPicPr>
            <a:picLocks noChangeAspect="1" noChangeArrowheads="1"/>
          </p:cNvPicPr>
          <p:nvPr/>
        </p:nvPicPr>
        <p:blipFill>
          <a:blip r:embed="rId2" cstate="print"/>
          <a:srcRect/>
          <a:stretch>
            <a:fillRect/>
          </a:stretch>
        </p:blipFill>
        <p:spPr bwMode="auto">
          <a:xfrm>
            <a:off x="4495800" y="1447800"/>
            <a:ext cx="4648200" cy="327660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6109</TotalTime>
  <Words>2706</Words>
  <Application>Microsoft Office PowerPoint</Application>
  <PresentationFormat>On-screen Show (4:3)</PresentationFormat>
  <Paragraphs>251</Paragraphs>
  <Slides>60</Slides>
  <Notes>1</Notes>
  <HiddenSlides>0</HiddenSlides>
  <MMClips>1</MMClips>
  <ScaleCrop>false</ScaleCrop>
  <HeadingPairs>
    <vt:vector size="4" baseType="variant">
      <vt:variant>
        <vt:lpstr>Theme</vt:lpstr>
      </vt:variant>
      <vt:variant>
        <vt:i4>1</vt:i4>
      </vt:variant>
      <vt:variant>
        <vt:lpstr>Slide Titles</vt:lpstr>
      </vt:variant>
      <vt:variant>
        <vt:i4>60</vt:i4>
      </vt:variant>
    </vt:vector>
  </HeadingPairs>
  <TitlesOfParts>
    <vt:vector size="61" baseType="lpstr">
      <vt:lpstr>Office Theme</vt:lpstr>
      <vt:lpstr>SPEECH PRODUCTION,RECOGNITION, ANALYSIS, AND SYNTHESIS</vt:lpstr>
      <vt:lpstr>THE VOCAL ORGANS</vt:lpstr>
      <vt:lpstr>VOCAL TRACT WITH SOFT PALATE LOWERED FOR BREATHING</vt:lpstr>
      <vt:lpstr>BREATHING AND AIR FLOW</vt:lpstr>
      <vt:lpstr>THE LARYNX</vt:lpstr>
      <vt:lpstr>               VOCAL FOLDS         CONTROL OF THE GLOTTAL OPENING BY THE ARYTENOIDS</vt:lpstr>
      <vt:lpstr>VOCAL FOLD VIBRATIONS</vt:lpstr>
      <vt:lpstr>GLOTTOGRAMS (GLOTTAL FLOW WAVEFORMS)</vt:lpstr>
      <vt:lpstr>GLOTTAL MASK WITH INVERSE FILTERING</vt:lpstr>
      <vt:lpstr>GLOTTOGRAMS FOR LOUD AND SOFT PHONATION</vt:lpstr>
      <vt:lpstr>SOURCE/FILTER MODEL OF SPEECH</vt:lpstr>
      <vt:lpstr>Slide 12</vt:lpstr>
      <vt:lpstr>WAVEFORMS AND SPECTRA OF TWO VOWELS</vt:lpstr>
      <vt:lpstr>VOWELS  OF AMERICAN ENGLISH</vt:lpstr>
      <vt:lpstr>MUSCLES OF THE TONGUE</vt:lpstr>
      <vt:lpstr>TONGUE POSITIONS FOR CARDINAL VOWELS</vt:lpstr>
      <vt:lpstr>VOCAL TRACT CONFIGURATIONS FOR VOWELS i, o, oo</vt:lpstr>
      <vt:lpstr>THE EFFECT OF FORMANTS ON SOUND</vt:lpstr>
      <vt:lpstr>Slide 19</vt:lpstr>
      <vt:lpstr>FORMANT FREQUENCIES AND AMPLITUDES (AVERAGE OF 76 SPEAKERS)</vt:lpstr>
      <vt:lpstr>Slide 21</vt:lpstr>
      <vt:lpstr>VOWEL FORMANT FREQUENCIES</vt:lpstr>
      <vt:lpstr>CLOSED PIPE MODEL OFTHE VOCAL TRACT</vt:lpstr>
      <vt:lpstr>SIMPLE MODELS OF THE VOCAL TRACT FOR VOWEL SOUNDS</vt:lpstr>
      <vt:lpstr>CONSONANTS</vt:lpstr>
      <vt:lpstr>CONSONANTS</vt:lpstr>
      <vt:lpstr>Slide 27</vt:lpstr>
      <vt:lpstr>SPEECH RECOGNITION</vt:lpstr>
      <vt:lpstr>ANALYSIS OF SPEECH</vt:lpstr>
      <vt:lpstr>SPEECH SPECTROGRAPH</vt:lpstr>
      <vt:lpstr>SPEECH SPECTROGRAM</vt:lpstr>
      <vt:lpstr>SPEECH SPECTROGRAM OF A SENTENCE:  This is a speech spectrogram</vt:lpstr>
      <vt:lpstr>SPEECH SPECTROGRAM WITH COLOR</vt:lpstr>
      <vt:lpstr>PATTERN PLAYBACK MACHINE</vt:lpstr>
      <vt:lpstr>TRANSITIONS MAY OCCUR IN EITHER THE FIRST OR SECOND FORMANT</vt:lpstr>
      <vt:lpstr>TRANSITIONS THAT APPEAR TO ORIGINATE FROM 1800 Hz</vt:lpstr>
      <vt:lpstr>PATTERNS FOR SYNTHESIS OF /b/, /d/, /g/</vt:lpstr>
      <vt:lpstr>PATTERNS FOR SYNTHESIZING /d/</vt:lpstr>
      <vt:lpstr>FILTERED SPEECH</vt:lpstr>
      <vt:lpstr>WAVEFORM DISTORTION</vt:lpstr>
      <vt:lpstr>EFFECT OF NOISE ON SPEECH INTELLIGIBILITY</vt:lpstr>
      <vt:lpstr>SYNTHESIS OF SPEECH</vt:lpstr>
      <vt:lpstr>SPEECH SYNTHESIS</vt:lpstr>
      <vt:lpstr>SPEECH RECOGNITION</vt:lpstr>
      <vt:lpstr>AUTOMATIC SPEECH RECOGNITION BY COMPUTER</vt:lpstr>
      <vt:lpstr>RECOGNIZING WORD BOUNDARIES</vt:lpstr>
      <vt:lpstr>SIRI</vt:lpstr>
      <vt:lpstr>SPEAKER IDENTIFICATION: VOICEPRINTS</vt:lpstr>
      <vt:lpstr>Slide 49</vt:lpstr>
      <vt:lpstr>Slide 50</vt:lpstr>
      <vt:lpstr>PROSODY</vt:lpstr>
      <vt:lpstr>DECLARATIVE, INTEROGATIVE, IMPERATIVE</vt:lpstr>
      <vt:lpstr>EMOTIONAL STATE OF THE SPEAKER</vt:lpstr>
      <vt:lpstr>TONE</vt:lpstr>
      <vt:lpstr>ACCENTS</vt:lpstr>
      <vt:lpstr>Slide 56</vt:lpstr>
      <vt:lpstr>Slide 57</vt:lpstr>
      <vt:lpstr>Slide 58</vt:lpstr>
      <vt:lpstr>Slide 59</vt:lpstr>
      <vt:lpstr>Slide 60</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SPEECH PRODUCTION</dc:title>
  <dc:creator>Tom</dc:creator>
  <cp:lastModifiedBy>Tom</cp:lastModifiedBy>
  <cp:revision>51</cp:revision>
  <dcterms:created xsi:type="dcterms:W3CDTF">2011-04-30T18:54:17Z</dcterms:created>
  <dcterms:modified xsi:type="dcterms:W3CDTF">2016-03-02T23:10:48Z</dcterms:modified>
</cp:coreProperties>
</file>